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24"/>
  </p:notesMasterIdLst>
  <p:sldIdLst>
    <p:sldId id="256" r:id="rId2"/>
    <p:sldId id="275" r:id="rId3"/>
    <p:sldId id="269" r:id="rId4"/>
    <p:sldId id="272" r:id="rId5"/>
    <p:sldId id="261" r:id="rId6"/>
    <p:sldId id="257" r:id="rId7"/>
    <p:sldId id="258" r:id="rId8"/>
    <p:sldId id="259" r:id="rId9"/>
    <p:sldId id="260" r:id="rId10"/>
    <p:sldId id="262" r:id="rId11"/>
    <p:sldId id="263" r:id="rId12"/>
    <p:sldId id="264" r:id="rId13"/>
    <p:sldId id="270" r:id="rId14"/>
    <p:sldId id="271" r:id="rId15"/>
    <p:sldId id="268" r:id="rId16"/>
    <p:sldId id="277" r:id="rId17"/>
    <p:sldId id="273" r:id="rId18"/>
    <p:sldId id="266" r:id="rId19"/>
    <p:sldId id="274" r:id="rId20"/>
    <p:sldId id="265" r:id="rId21"/>
    <p:sldId id="267" r:id="rId22"/>
    <p:sldId id="27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37"/>
  </p:normalViewPr>
  <p:slideViewPr>
    <p:cSldViewPr snapToGrid="0">
      <p:cViewPr varScale="1">
        <p:scale>
          <a:sx n="105" d="100"/>
          <a:sy n="105" d="100"/>
        </p:scale>
        <p:origin x="84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A2F15E-9E1A-43DE-A4C2-30831372D5AD}"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DF36FCD5-5C29-4036-AE44-3DAB39CDC710}">
      <dgm:prSet phldrT="[Text]"/>
      <dgm:spPr/>
      <dgm:t>
        <a:bodyPr/>
        <a:lstStyle/>
        <a:p>
          <a:r>
            <a:rPr lang="en-US" b="1" dirty="0"/>
            <a:t>algorithms</a:t>
          </a:r>
        </a:p>
      </dgm:t>
    </dgm:pt>
    <dgm:pt modelId="{F9AAC0ED-3A03-4703-9DB7-1C733AD7C5C1}" type="parTrans" cxnId="{D0401A2F-498B-4BBD-99B7-5A98D9A2E045}">
      <dgm:prSet/>
      <dgm:spPr/>
      <dgm:t>
        <a:bodyPr/>
        <a:lstStyle/>
        <a:p>
          <a:endParaRPr lang="en-US"/>
        </a:p>
      </dgm:t>
    </dgm:pt>
    <dgm:pt modelId="{437863BC-2A2E-4534-8278-A6EE616815D7}" type="sibTrans" cxnId="{D0401A2F-498B-4BBD-99B7-5A98D9A2E045}">
      <dgm:prSet/>
      <dgm:spPr/>
      <dgm:t>
        <a:bodyPr/>
        <a:lstStyle/>
        <a:p>
          <a:endParaRPr lang="en-US"/>
        </a:p>
      </dgm:t>
    </dgm:pt>
    <dgm:pt modelId="{1179C24B-B88A-4B92-95AB-BDD082FA462E}">
      <dgm:prSet phldrT="[Text]"/>
      <dgm:spPr/>
      <dgm:t>
        <a:bodyPr/>
        <a:lstStyle/>
        <a:p>
          <a:r>
            <a:rPr lang="en-US" b="1" dirty="0">
              <a:solidFill>
                <a:schemeClr val="bg1"/>
              </a:solidFill>
            </a:rPr>
            <a:t>TRPO</a:t>
          </a:r>
        </a:p>
      </dgm:t>
    </dgm:pt>
    <dgm:pt modelId="{451A1D7C-C83D-4E75-B926-9532E160C376}" type="sibTrans" cxnId="{F68CB1D1-EF17-4441-8511-C475F621401B}">
      <dgm:prSet/>
      <dgm:spPr/>
      <dgm:t>
        <a:bodyPr/>
        <a:lstStyle/>
        <a:p>
          <a:endParaRPr lang="en-US"/>
        </a:p>
      </dgm:t>
    </dgm:pt>
    <dgm:pt modelId="{02507CC6-5641-4D7A-9F32-C0E6E0471BC7}" type="parTrans" cxnId="{F68CB1D1-EF17-4441-8511-C475F621401B}">
      <dgm:prSet/>
      <dgm:spPr/>
      <dgm:t>
        <a:bodyPr/>
        <a:lstStyle/>
        <a:p>
          <a:endParaRPr lang="en-US"/>
        </a:p>
      </dgm:t>
    </dgm:pt>
    <dgm:pt modelId="{80E44E50-6487-4907-ABA3-5AA5A047DACB}">
      <dgm:prSet/>
      <dgm:spPr/>
      <dgm:t>
        <a:bodyPr/>
        <a:lstStyle/>
        <a:p>
          <a:r>
            <a:rPr lang="en-US" b="1" dirty="0">
              <a:solidFill>
                <a:schemeClr val="bg1"/>
              </a:solidFill>
            </a:rPr>
            <a:t>VPG </a:t>
          </a:r>
        </a:p>
      </dgm:t>
    </dgm:pt>
    <dgm:pt modelId="{1A8C4231-D6CB-48CB-B191-99048707D973}" type="parTrans" cxnId="{64D615B0-A82C-41AE-BBA0-B6C736F8CCFB}">
      <dgm:prSet/>
      <dgm:spPr/>
      <dgm:t>
        <a:bodyPr/>
        <a:lstStyle/>
        <a:p>
          <a:endParaRPr lang="en-US"/>
        </a:p>
      </dgm:t>
    </dgm:pt>
    <dgm:pt modelId="{C1834CA7-31C9-43EA-97DE-DD6A000C461C}" type="sibTrans" cxnId="{64D615B0-A82C-41AE-BBA0-B6C736F8CCFB}">
      <dgm:prSet/>
      <dgm:spPr/>
      <dgm:t>
        <a:bodyPr/>
        <a:lstStyle/>
        <a:p>
          <a:endParaRPr lang="en-US"/>
        </a:p>
      </dgm:t>
    </dgm:pt>
    <dgm:pt modelId="{CF762B9E-CBD1-4B32-ABFA-61380BBE77E8}">
      <dgm:prSet/>
      <dgm:spPr/>
      <dgm:t>
        <a:bodyPr/>
        <a:lstStyle/>
        <a:p>
          <a:r>
            <a:rPr lang="en-US" b="1" dirty="0">
              <a:solidFill>
                <a:schemeClr val="bg1"/>
              </a:solidFill>
            </a:rPr>
            <a:t>DDPG</a:t>
          </a:r>
        </a:p>
      </dgm:t>
    </dgm:pt>
    <dgm:pt modelId="{874A2CA4-A0F7-4F53-AC33-BACCF80C45B7}" type="parTrans" cxnId="{05B36D10-8614-4854-8CC1-EDCA404FBB31}">
      <dgm:prSet/>
      <dgm:spPr/>
      <dgm:t>
        <a:bodyPr/>
        <a:lstStyle/>
        <a:p>
          <a:endParaRPr lang="en-US"/>
        </a:p>
      </dgm:t>
    </dgm:pt>
    <dgm:pt modelId="{76735D2B-20ED-4936-966B-F1951AA29950}" type="sibTrans" cxnId="{05B36D10-8614-4854-8CC1-EDCA404FBB31}">
      <dgm:prSet/>
      <dgm:spPr/>
      <dgm:t>
        <a:bodyPr/>
        <a:lstStyle/>
        <a:p>
          <a:endParaRPr lang="en-US"/>
        </a:p>
      </dgm:t>
    </dgm:pt>
    <dgm:pt modelId="{EF01489D-9881-4D91-8FCE-5CBBB8A8CE32}">
      <dgm:prSet phldrT="[Text]"/>
      <dgm:spPr/>
      <dgm:t>
        <a:bodyPr/>
        <a:lstStyle/>
        <a:p>
          <a:r>
            <a:rPr lang="en-US" b="1" dirty="0">
              <a:solidFill>
                <a:schemeClr val="bg1"/>
              </a:solidFill>
            </a:rPr>
            <a:t>DQN-NAF</a:t>
          </a:r>
        </a:p>
      </dgm:t>
    </dgm:pt>
    <dgm:pt modelId="{84A69822-BEBB-4C64-8F57-47777F05DE53}" type="parTrans" cxnId="{48868088-9AF7-4769-A5EA-E30EA27FC49C}">
      <dgm:prSet/>
      <dgm:spPr/>
      <dgm:t>
        <a:bodyPr/>
        <a:lstStyle/>
        <a:p>
          <a:endParaRPr lang="en-US"/>
        </a:p>
      </dgm:t>
    </dgm:pt>
    <dgm:pt modelId="{0B925CE6-1545-4FB9-8E1C-1854F4002733}" type="sibTrans" cxnId="{48868088-9AF7-4769-A5EA-E30EA27FC49C}">
      <dgm:prSet/>
      <dgm:spPr/>
      <dgm:t>
        <a:bodyPr/>
        <a:lstStyle/>
        <a:p>
          <a:endParaRPr lang="en-US"/>
        </a:p>
      </dgm:t>
    </dgm:pt>
    <dgm:pt modelId="{F98497E1-4126-4AAA-B451-39AC8BE7252C}" type="pres">
      <dgm:prSet presAssocID="{15A2F15E-9E1A-43DE-A4C2-30831372D5AD}" presName="Name0" presStyleCnt="0">
        <dgm:presLayoutVars>
          <dgm:chMax val="1"/>
          <dgm:dir/>
          <dgm:animLvl val="ctr"/>
          <dgm:resizeHandles val="exact"/>
        </dgm:presLayoutVars>
      </dgm:prSet>
      <dgm:spPr/>
    </dgm:pt>
    <dgm:pt modelId="{63C0C8F3-1097-430F-BCE9-AD63F62686C8}" type="pres">
      <dgm:prSet presAssocID="{DF36FCD5-5C29-4036-AE44-3DAB39CDC710}" presName="centerShape" presStyleLbl="node0" presStyleIdx="0" presStyleCnt="1"/>
      <dgm:spPr/>
    </dgm:pt>
    <dgm:pt modelId="{CC0FE132-F7CF-4EF1-BEBF-324E2B5A34B0}" type="pres">
      <dgm:prSet presAssocID="{1179C24B-B88A-4B92-95AB-BDD082FA462E}" presName="node" presStyleLbl="node1" presStyleIdx="0" presStyleCnt="4">
        <dgm:presLayoutVars>
          <dgm:bulletEnabled val="1"/>
        </dgm:presLayoutVars>
      </dgm:prSet>
      <dgm:spPr/>
    </dgm:pt>
    <dgm:pt modelId="{99FD9BEE-316F-4302-9007-8BC68E609831}" type="pres">
      <dgm:prSet presAssocID="{1179C24B-B88A-4B92-95AB-BDD082FA462E}" presName="dummy" presStyleCnt="0"/>
      <dgm:spPr/>
    </dgm:pt>
    <dgm:pt modelId="{A599FE0E-368D-4BE4-BE82-ECFA6AAA7646}" type="pres">
      <dgm:prSet presAssocID="{451A1D7C-C83D-4E75-B926-9532E160C376}" presName="sibTrans" presStyleLbl="sibTrans2D1" presStyleIdx="0" presStyleCnt="4"/>
      <dgm:spPr/>
    </dgm:pt>
    <dgm:pt modelId="{F18A2A01-E345-4C99-B684-32DB03D45922}" type="pres">
      <dgm:prSet presAssocID="{EF01489D-9881-4D91-8FCE-5CBBB8A8CE32}" presName="node" presStyleLbl="node1" presStyleIdx="1" presStyleCnt="4">
        <dgm:presLayoutVars>
          <dgm:bulletEnabled val="1"/>
        </dgm:presLayoutVars>
      </dgm:prSet>
      <dgm:spPr/>
    </dgm:pt>
    <dgm:pt modelId="{38D15847-03A4-464E-B0B1-3A471C621FC0}" type="pres">
      <dgm:prSet presAssocID="{EF01489D-9881-4D91-8FCE-5CBBB8A8CE32}" presName="dummy" presStyleCnt="0"/>
      <dgm:spPr/>
    </dgm:pt>
    <dgm:pt modelId="{406FB7CF-F95E-4A04-BABC-69546A03FF13}" type="pres">
      <dgm:prSet presAssocID="{0B925CE6-1545-4FB9-8E1C-1854F4002733}" presName="sibTrans" presStyleLbl="sibTrans2D1" presStyleIdx="1" presStyleCnt="4"/>
      <dgm:spPr/>
    </dgm:pt>
    <dgm:pt modelId="{FEAB771C-A341-45EF-BCA7-0C0DABA746FB}" type="pres">
      <dgm:prSet presAssocID="{CF762B9E-CBD1-4B32-ABFA-61380BBE77E8}" presName="node" presStyleLbl="node1" presStyleIdx="2" presStyleCnt="4">
        <dgm:presLayoutVars>
          <dgm:bulletEnabled val="1"/>
        </dgm:presLayoutVars>
      </dgm:prSet>
      <dgm:spPr/>
    </dgm:pt>
    <dgm:pt modelId="{2165D9E1-456C-451D-B639-0E2A612D0B07}" type="pres">
      <dgm:prSet presAssocID="{CF762B9E-CBD1-4B32-ABFA-61380BBE77E8}" presName="dummy" presStyleCnt="0"/>
      <dgm:spPr/>
    </dgm:pt>
    <dgm:pt modelId="{CFCDD102-209A-4909-99D2-76B3230E0C72}" type="pres">
      <dgm:prSet presAssocID="{76735D2B-20ED-4936-966B-F1951AA29950}" presName="sibTrans" presStyleLbl="sibTrans2D1" presStyleIdx="2" presStyleCnt="4"/>
      <dgm:spPr/>
    </dgm:pt>
    <dgm:pt modelId="{48D18FC9-6A13-4FDE-A611-AA66230E7B63}" type="pres">
      <dgm:prSet presAssocID="{80E44E50-6487-4907-ABA3-5AA5A047DACB}" presName="node" presStyleLbl="node1" presStyleIdx="3" presStyleCnt="4">
        <dgm:presLayoutVars>
          <dgm:bulletEnabled val="1"/>
        </dgm:presLayoutVars>
      </dgm:prSet>
      <dgm:spPr/>
    </dgm:pt>
    <dgm:pt modelId="{90628B2B-17A3-463E-9ABD-34BD026C0A81}" type="pres">
      <dgm:prSet presAssocID="{80E44E50-6487-4907-ABA3-5AA5A047DACB}" presName="dummy" presStyleCnt="0"/>
      <dgm:spPr/>
    </dgm:pt>
    <dgm:pt modelId="{C26E9CB8-456D-440F-A3EA-CEC617B293FF}" type="pres">
      <dgm:prSet presAssocID="{C1834CA7-31C9-43EA-97DE-DD6A000C461C}" presName="sibTrans" presStyleLbl="sibTrans2D1" presStyleIdx="3" presStyleCnt="4"/>
      <dgm:spPr/>
    </dgm:pt>
  </dgm:ptLst>
  <dgm:cxnLst>
    <dgm:cxn modelId="{05B36D10-8614-4854-8CC1-EDCA404FBB31}" srcId="{DF36FCD5-5C29-4036-AE44-3DAB39CDC710}" destId="{CF762B9E-CBD1-4B32-ABFA-61380BBE77E8}" srcOrd="2" destOrd="0" parTransId="{874A2CA4-A0F7-4F53-AC33-BACCF80C45B7}" sibTransId="{76735D2B-20ED-4936-966B-F1951AA29950}"/>
    <dgm:cxn modelId="{D0401A2F-498B-4BBD-99B7-5A98D9A2E045}" srcId="{15A2F15E-9E1A-43DE-A4C2-30831372D5AD}" destId="{DF36FCD5-5C29-4036-AE44-3DAB39CDC710}" srcOrd="0" destOrd="0" parTransId="{F9AAC0ED-3A03-4703-9DB7-1C733AD7C5C1}" sibTransId="{437863BC-2A2E-4534-8278-A6EE616815D7}"/>
    <dgm:cxn modelId="{18649667-9BAD-44A9-B6AD-A0C49845C69A}" type="presOf" srcId="{0B925CE6-1545-4FB9-8E1C-1854F4002733}" destId="{406FB7CF-F95E-4A04-BABC-69546A03FF13}" srcOrd="0" destOrd="0" presId="urn:microsoft.com/office/officeart/2005/8/layout/radial6"/>
    <dgm:cxn modelId="{A62BA377-B569-4BCA-8FF9-31A0DA9CA400}" type="presOf" srcId="{EF01489D-9881-4D91-8FCE-5CBBB8A8CE32}" destId="{F18A2A01-E345-4C99-B684-32DB03D45922}" srcOrd="0" destOrd="0" presId="urn:microsoft.com/office/officeart/2005/8/layout/radial6"/>
    <dgm:cxn modelId="{48868088-9AF7-4769-A5EA-E30EA27FC49C}" srcId="{DF36FCD5-5C29-4036-AE44-3DAB39CDC710}" destId="{EF01489D-9881-4D91-8FCE-5CBBB8A8CE32}" srcOrd="1" destOrd="0" parTransId="{84A69822-BEBB-4C64-8F57-47777F05DE53}" sibTransId="{0B925CE6-1545-4FB9-8E1C-1854F4002733}"/>
    <dgm:cxn modelId="{5C884BAD-26FA-4987-8AA6-5B8F6FB88E28}" type="presOf" srcId="{C1834CA7-31C9-43EA-97DE-DD6A000C461C}" destId="{C26E9CB8-456D-440F-A3EA-CEC617B293FF}" srcOrd="0" destOrd="0" presId="urn:microsoft.com/office/officeart/2005/8/layout/radial6"/>
    <dgm:cxn modelId="{64D615B0-A82C-41AE-BBA0-B6C736F8CCFB}" srcId="{DF36FCD5-5C29-4036-AE44-3DAB39CDC710}" destId="{80E44E50-6487-4907-ABA3-5AA5A047DACB}" srcOrd="3" destOrd="0" parTransId="{1A8C4231-D6CB-48CB-B191-99048707D973}" sibTransId="{C1834CA7-31C9-43EA-97DE-DD6A000C461C}"/>
    <dgm:cxn modelId="{7C2E6CB1-949D-4230-BEAF-22CE33299664}" type="presOf" srcId="{DF36FCD5-5C29-4036-AE44-3DAB39CDC710}" destId="{63C0C8F3-1097-430F-BCE9-AD63F62686C8}" srcOrd="0" destOrd="0" presId="urn:microsoft.com/office/officeart/2005/8/layout/radial6"/>
    <dgm:cxn modelId="{F2428CB2-1EF2-4833-8B9A-2CCE880E1912}" type="presOf" srcId="{451A1D7C-C83D-4E75-B926-9532E160C376}" destId="{A599FE0E-368D-4BE4-BE82-ECFA6AAA7646}" srcOrd="0" destOrd="0" presId="urn:microsoft.com/office/officeart/2005/8/layout/radial6"/>
    <dgm:cxn modelId="{154148B4-A78D-4303-A3B8-71FAEDADBD25}" type="presOf" srcId="{76735D2B-20ED-4936-966B-F1951AA29950}" destId="{CFCDD102-209A-4909-99D2-76B3230E0C72}" srcOrd="0" destOrd="0" presId="urn:microsoft.com/office/officeart/2005/8/layout/radial6"/>
    <dgm:cxn modelId="{F68CB1D1-EF17-4441-8511-C475F621401B}" srcId="{DF36FCD5-5C29-4036-AE44-3DAB39CDC710}" destId="{1179C24B-B88A-4B92-95AB-BDD082FA462E}" srcOrd="0" destOrd="0" parTransId="{02507CC6-5641-4D7A-9F32-C0E6E0471BC7}" sibTransId="{451A1D7C-C83D-4E75-B926-9532E160C376}"/>
    <dgm:cxn modelId="{D94C96EB-ECFD-4223-BCA2-56A583F288D8}" type="presOf" srcId="{80E44E50-6487-4907-ABA3-5AA5A047DACB}" destId="{48D18FC9-6A13-4FDE-A611-AA66230E7B63}" srcOrd="0" destOrd="0" presId="urn:microsoft.com/office/officeart/2005/8/layout/radial6"/>
    <dgm:cxn modelId="{3579F2EC-2D39-477F-ABDE-6CA4F479D9C1}" type="presOf" srcId="{1179C24B-B88A-4B92-95AB-BDD082FA462E}" destId="{CC0FE132-F7CF-4EF1-BEBF-324E2B5A34B0}" srcOrd="0" destOrd="0" presId="urn:microsoft.com/office/officeart/2005/8/layout/radial6"/>
    <dgm:cxn modelId="{268CC6F2-AAE2-4087-8752-2B94CD478D9F}" type="presOf" srcId="{15A2F15E-9E1A-43DE-A4C2-30831372D5AD}" destId="{F98497E1-4126-4AAA-B451-39AC8BE7252C}" srcOrd="0" destOrd="0" presId="urn:microsoft.com/office/officeart/2005/8/layout/radial6"/>
    <dgm:cxn modelId="{363148F7-4194-41BE-B75E-0E70975D615B}" type="presOf" srcId="{CF762B9E-CBD1-4B32-ABFA-61380BBE77E8}" destId="{FEAB771C-A341-45EF-BCA7-0C0DABA746FB}" srcOrd="0" destOrd="0" presId="urn:microsoft.com/office/officeart/2005/8/layout/radial6"/>
    <dgm:cxn modelId="{9EA21464-7280-4A0B-8567-34D8E624B669}" type="presParOf" srcId="{F98497E1-4126-4AAA-B451-39AC8BE7252C}" destId="{63C0C8F3-1097-430F-BCE9-AD63F62686C8}" srcOrd="0" destOrd="0" presId="urn:microsoft.com/office/officeart/2005/8/layout/radial6"/>
    <dgm:cxn modelId="{434C9784-1A1E-40D3-88E6-D1CEC4B560F6}" type="presParOf" srcId="{F98497E1-4126-4AAA-B451-39AC8BE7252C}" destId="{CC0FE132-F7CF-4EF1-BEBF-324E2B5A34B0}" srcOrd="1" destOrd="0" presId="urn:microsoft.com/office/officeart/2005/8/layout/radial6"/>
    <dgm:cxn modelId="{48059771-A74C-4E41-AE6F-5221A6602625}" type="presParOf" srcId="{F98497E1-4126-4AAA-B451-39AC8BE7252C}" destId="{99FD9BEE-316F-4302-9007-8BC68E609831}" srcOrd="2" destOrd="0" presId="urn:microsoft.com/office/officeart/2005/8/layout/radial6"/>
    <dgm:cxn modelId="{90054BD1-F29C-494F-81F8-A135C611D142}" type="presParOf" srcId="{F98497E1-4126-4AAA-B451-39AC8BE7252C}" destId="{A599FE0E-368D-4BE4-BE82-ECFA6AAA7646}" srcOrd="3" destOrd="0" presId="urn:microsoft.com/office/officeart/2005/8/layout/radial6"/>
    <dgm:cxn modelId="{E9542E61-A93A-4525-B242-5DC4FCBB50D5}" type="presParOf" srcId="{F98497E1-4126-4AAA-B451-39AC8BE7252C}" destId="{F18A2A01-E345-4C99-B684-32DB03D45922}" srcOrd="4" destOrd="0" presId="urn:microsoft.com/office/officeart/2005/8/layout/radial6"/>
    <dgm:cxn modelId="{D014BDF7-6387-4216-8CD7-9AB9DE609EDA}" type="presParOf" srcId="{F98497E1-4126-4AAA-B451-39AC8BE7252C}" destId="{38D15847-03A4-464E-B0B1-3A471C621FC0}" srcOrd="5" destOrd="0" presId="urn:microsoft.com/office/officeart/2005/8/layout/radial6"/>
    <dgm:cxn modelId="{C6106A35-8500-47BA-957D-1C57028E2B34}" type="presParOf" srcId="{F98497E1-4126-4AAA-B451-39AC8BE7252C}" destId="{406FB7CF-F95E-4A04-BABC-69546A03FF13}" srcOrd="6" destOrd="0" presId="urn:microsoft.com/office/officeart/2005/8/layout/radial6"/>
    <dgm:cxn modelId="{C3BAE551-9BE0-4209-8E2C-83482D69B673}" type="presParOf" srcId="{F98497E1-4126-4AAA-B451-39AC8BE7252C}" destId="{FEAB771C-A341-45EF-BCA7-0C0DABA746FB}" srcOrd="7" destOrd="0" presId="urn:microsoft.com/office/officeart/2005/8/layout/radial6"/>
    <dgm:cxn modelId="{74C53111-D834-4076-A1E6-82CD7FEEF67F}" type="presParOf" srcId="{F98497E1-4126-4AAA-B451-39AC8BE7252C}" destId="{2165D9E1-456C-451D-B639-0E2A612D0B07}" srcOrd="8" destOrd="0" presId="urn:microsoft.com/office/officeart/2005/8/layout/radial6"/>
    <dgm:cxn modelId="{BD137336-6117-4BAA-AB6B-74183E327E5E}" type="presParOf" srcId="{F98497E1-4126-4AAA-B451-39AC8BE7252C}" destId="{CFCDD102-209A-4909-99D2-76B3230E0C72}" srcOrd="9" destOrd="0" presId="urn:microsoft.com/office/officeart/2005/8/layout/radial6"/>
    <dgm:cxn modelId="{C24453AF-0F33-47B1-AED2-57B659928278}" type="presParOf" srcId="{F98497E1-4126-4AAA-B451-39AC8BE7252C}" destId="{48D18FC9-6A13-4FDE-A611-AA66230E7B63}" srcOrd="10" destOrd="0" presId="urn:microsoft.com/office/officeart/2005/8/layout/radial6"/>
    <dgm:cxn modelId="{AE8B741A-FD0F-4DDB-8C18-9856A681A668}" type="presParOf" srcId="{F98497E1-4126-4AAA-B451-39AC8BE7252C}" destId="{90628B2B-17A3-463E-9ABD-34BD026C0A81}" srcOrd="11" destOrd="0" presId="urn:microsoft.com/office/officeart/2005/8/layout/radial6"/>
    <dgm:cxn modelId="{D0DDFD4F-44D3-4B1C-9F0F-A12510D7FECF}" type="presParOf" srcId="{F98497E1-4126-4AAA-B451-39AC8BE7252C}" destId="{C26E9CB8-456D-440F-A3EA-CEC617B293FF}" srcOrd="12"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A2F15E-9E1A-43DE-A4C2-30831372D5AD}"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1179C24B-B88A-4B92-95AB-BDD082FA462E}">
      <dgm:prSet phldrT="[Text]"/>
      <dgm:spPr/>
      <dgm:t>
        <a:bodyPr/>
        <a:lstStyle/>
        <a:p>
          <a:r>
            <a:rPr lang="en-US" b="1" dirty="0">
              <a:solidFill>
                <a:schemeClr val="bg1"/>
              </a:solidFill>
            </a:rPr>
            <a:t>TRPO</a:t>
          </a:r>
        </a:p>
      </dgm:t>
    </dgm:pt>
    <dgm:pt modelId="{451A1D7C-C83D-4E75-B926-9532E160C376}" type="sibTrans" cxnId="{F68CB1D1-EF17-4441-8511-C475F621401B}">
      <dgm:prSet/>
      <dgm:spPr/>
      <dgm:t>
        <a:bodyPr/>
        <a:lstStyle/>
        <a:p>
          <a:endParaRPr lang="en-US"/>
        </a:p>
      </dgm:t>
    </dgm:pt>
    <dgm:pt modelId="{02507CC6-5641-4D7A-9F32-C0E6E0471BC7}" type="parTrans" cxnId="{F68CB1D1-EF17-4441-8511-C475F621401B}">
      <dgm:prSet/>
      <dgm:spPr/>
      <dgm:t>
        <a:bodyPr/>
        <a:lstStyle/>
        <a:p>
          <a:endParaRPr lang="en-US"/>
        </a:p>
      </dgm:t>
    </dgm:pt>
    <dgm:pt modelId="{80E44E50-6487-4907-ABA3-5AA5A047DACB}">
      <dgm:prSet/>
      <dgm:spPr/>
      <dgm:t>
        <a:bodyPr/>
        <a:lstStyle/>
        <a:p>
          <a:r>
            <a:rPr lang="en-US" b="1" dirty="0">
              <a:solidFill>
                <a:schemeClr val="bg1"/>
              </a:solidFill>
            </a:rPr>
            <a:t>VPG </a:t>
          </a:r>
        </a:p>
      </dgm:t>
    </dgm:pt>
    <dgm:pt modelId="{1A8C4231-D6CB-48CB-B191-99048707D973}" type="parTrans" cxnId="{64D615B0-A82C-41AE-BBA0-B6C736F8CCFB}">
      <dgm:prSet/>
      <dgm:spPr/>
      <dgm:t>
        <a:bodyPr/>
        <a:lstStyle/>
        <a:p>
          <a:endParaRPr lang="en-US"/>
        </a:p>
      </dgm:t>
    </dgm:pt>
    <dgm:pt modelId="{C1834CA7-31C9-43EA-97DE-DD6A000C461C}" type="sibTrans" cxnId="{64D615B0-A82C-41AE-BBA0-B6C736F8CCFB}">
      <dgm:prSet/>
      <dgm:spPr/>
      <dgm:t>
        <a:bodyPr/>
        <a:lstStyle/>
        <a:p>
          <a:endParaRPr lang="en-US"/>
        </a:p>
      </dgm:t>
    </dgm:pt>
    <dgm:pt modelId="{CF762B9E-CBD1-4B32-ABFA-61380BBE77E8}">
      <dgm:prSet/>
      <dgm:spPr/>
      <dgm:t>
        <a:bodyPr/>
        <a:lstStyle/>
        <a:p>
          <a:r>
            <a:rPr lang="en-US" b="1" dirty="0">
              <a:solidFill>
                <a:schemeClr val="bg1"/>
              </a:solidFill>
            </a:rPr>
            <a:t>DDPG</a:t>
          </a:r>
        </a:p>
      </dgm:t>
    </dgm:pt>
    <dgm:pt modelId="{874A2CA4-A0F7-4F53-AC33-BACCF80C45B7}" type="parTrans" cxnId="{05B36D10-8614-4854-8CC1-EDCA404FBB31}">
      <dgm:prSet/>
      <dgm:spPr/>
      <dgm:t>
        <a:bodyPr/>
        <a:lstStyle/>
        <a:p>
          <a:endParaRPr lang="en-US"/>
        </a:p>
      </dgm:t>
    </dgm:pt>
    <dgm:pt modelId="{76735D2B-20ED-4936-966B-F1951AA29950}" type="sibTrans" cxnId="{05B36D10-8614-4854-8CC1-EDCA404FBB31}">
      <dgm:prSet/>
      <dgm:spPr/>
      <dgm:t>
        <a:bodyPr/>
        <a:lstStyle/>
        <a:p>
          <a:endParaRPr lang="en-US"/>
        </a:p>
      </dgm:t>
    </dgm:pt>
    <dgm:pt modelId="{EF01489D-9881-4D91-8FCE-5CBBB8A8CE32}">
      <dgm:prSet phldrT="[Text]"/>
      <dgm:spPr/>
      <dgm:t>
        <a:bodyPr/>
        <a:lstStyle/>
        <a:p>
          <a:r>
            <a:rPr lang="en-US" b="1" dirty="0">
              <a:solidFill>
                <a:schemeClr val="bg1"/>
              </a:solidFill>
            </a:rPr>
            <a:t>DQN-NAF</a:t>
          </a:r>
        </a:p>
      </dgm:t>
    </dgm:pt>
    <dgm:pt modelId="{84A69822-BEBB-4C64-8F57-47777F05DE53}" type="parTrans" cxnId="{48868088-9AF7-4769-A5EA-E30EA27FC49C}">
      <dgm:prSet/>
      <dgm:spPr/>
      <dgm:t>
        <a:bodyPr/>
        <a:lstStyle/>
        <a:p>
          <a:endParaRPr lang="en-US"/>
        </a:p>
      </dgm:t>
    </dgm:pt>
    <dgm:pt modelId="{0B925CE6-1545-4FB9-8E1C-1854F4002733}" type="sibTrans" cxnId="{48868088-9AF7-4769-A5EA-E30EA27FC49C}">
      <dgm:prSet/>
      <dgm:spPr/>
      <dgm:t>
        <a:bodyPr/>
        <a:lstStyle/>
        <a:p>
          <a:endParaRPr lang="en-US"/>
        </a:p>
      </dgm:t>
    </dgm:pt>
    <dgm:pt modelId="{DF36FCD5-5C29-4036-AE44-3DAB39CDC710}">
      <dgm:prSet phldrT="[Text]"/>
      <dgm:spPr/>
      <dgm:t>
        <a:bodyPr/>
        <a:lstStyle/>
        <a:p>
          <a:r>
            <a:rPr lang="en-US" b="1" dirty="0"/>
            <a:t>algorithms</a:t>
          </a:r>
        </a:p>
      </dgm:t>
    </dgm:pt>
    <dgm:pt modelId="{437863BC-2A2E-4534-8278-A6EE616815D7}" type="sibTrans" cxnId="{D0401A2F-498B-4BBD-99B7-5A98D9A2E045}">
      <dgm:prSet/>
      <dgm:spPr/>
      <dgm:t>
        <a:bodyPr/>
        <a:lstStyle/>
        <a:p>
          <a:endParaRPr lang="en-US"/>
        </a:p>
      </dgm:t>
    </dgm:pt>
    <dgm:pt modelId="{F9AAC0ED-3A03-4703-9DB7-1C733AD7C5C1}" type="parTrans" cxnId="{D0401A2F-498B-4BBD-99B7-5A98D9A2E045}">
      <dgm:prSet/>
      <dgm:spPr/>
      <dgm:t>
        <a:bodyPr/>
        <a:lstStyle/>
        <a:p>
          <a:endParaRPr lang="en-US"/>
        </a:p>
      </dgm:t>
    </dgm:pt>
    <dgm:pt modelId="{F98497E1-4126-4AAA-B451-39AC8BE7252C}" type="pres">
      <dgm:prSet presAssocID="{15A2F15E-9E1A-43DE-A4C2-30831372D5AD}" presName="Name0" presStyleCnt="0">
        <dgm:presLayoutVars>
          <dgm:chMax val="1"/>
          <dgm:dir/>
          <dgm:animLvl val="ctr"/>
          <dgm:resizeHandles val="exact"/>
        </dgm:presLayoutVars>
      </dgm:prSet>
      <dgm:spPr/>
    </dgm:pt>
    <dgm:pt modelId="{63C0C8F3-1097-430F-BCE9-AD63F62686C8}" type="pres">
      <dgm:prSet presAssocID="{DF36FCD5-5C29-4036-AE44-3DAB39CDC710}" presName="centerShape" presStyleLbl="node0" presStyleIdx="0" presStyleCnt="1"/>
      <dgm:spPr/>
    </dgm:pt>
    <dgm:pt modelId="{CC0FE132-F7CF-4EF1-BEBF-324E2B5A34B0}" type="pres">
      <dgm:prSet presAssocID="{1179C24B-B88A-4B92-95AB-BDD082FA462E}" presName="node" presStyleLbl="node1" presStyleIdx="0" presStyleCnt="4">
        <dgm:presLayoutVars>
          <dgm:bulletEnabled val="1"/>
        </dgm:presLayoutVars>
      </dgm:prSet>
      <dgm:spPr/>
    </dgm:pt>
    <dgm:pt modelId="{99FD9BEE-316F-4302-9007-8BC68E609831}" type="pres">
      <dgm:prSet presAssocID="{1179C24B-B88A-4B92-95AB-BDD082FA462E}" presName="dummy" presStyleCnt="0"/>
      <dgm:spPr/>
    </dgm:pt>
    <dgm:pt modelId="{A599FE0E-368D-4BE4-BE82-ECFA6AAA7646}" type="pres">
      <dgm:prSet presAssocID="{451A1D7C-C83D-4E75-B926-9532E160C376}" presName="sibTrans" presStyleLbl="sibTrans2D1" presStyleIdx="0" presStyleCnt="4"/>
      <dgm:spPr/>
    </dgm:pt>
    <dgm:pt modelId="{F18A2A01-E345-4C99-B684-32DB03D45922}" type="pres">
      <dgm:prSet presAssocID="{EF01489D-9881-4D91-8FCE-5CBBB8A8CE32}" presName="node" presStyleLbl="node1" presStyleIdx="1" presStyleCnt="4">
        <dgm:presLayoutVars>
          <dgm:bulletEnabled val="1"/>
        </dgm:presLayoutVars>
      </dgm:prSet>
      <dgm:spPr/>
    </dgm:pt>
    <dgm:pt modelId="{38D15847-03A4-464E-B0B1-3A471C621FC0}" type="pres">
      <dgm:prSet presAssocID="{EF01489D-9881-4D91-8FCE-5CBBB8A8CE32}" presName="dummy" presStyleCnt="0"/>
      <dgm:spPr/>
    </dgm:pt>
    <dgm:pt modelId="{406FB7CF-F95E-4A04-BABC-69546A03FF13}" type="pres">
      <dgm:prSet presAssocID="{0B925CE6-1545-4FB9-8E1C-1854F4002733}" presName="sibTrans" presStyleLbl="sibTrans2D1" presStyleIdx="1" presStyleCnt="4"/>
      <dgm:spPr/>
    </dgm:pt>
    <dgm:pt modelId="{FEAB771C-A341-45EF-BCA7-0C0DABA746FB}" type="pres">
      <dgm:prSet presAssocID="{CF762B9E-CBD1-4B32-ABFA-61380BBE77E8}" presName="node" presStyleLbl="node1" presStyleIdx="2" presStyleCnt="4">
        <dgm:presLayoutVars>
          <dgm:bulletEnabled val="1"/>
        </dgm:presLayoutVars>
      </dgm:prSet>
      <dgm:spPr/>
    </dgm:pt>
    <dgm:pt modelId="{2165D9E1-456C-451D-B639-0E2A612D0B07}" type="pres">
      <dgm:prSet presAssocID="{CF762B9E-CBD1-4B32-ABFA-61380BBE77E8}" presName="dummy" presStyleCnt="0"/>
      <dgm:spPr/>
    </dgm:pt>
    <dgm:pt modelId="{CFCDD102-209A-4909-99D2-76B3230E0C72}" type="pres">
      <dgm:prSet presAssocID="{76735D2B-20ED-4936-966B-F1951AA29950}" presName="sibTrans" presStyleLbl="sibTrans2D1" presStyleIdx="2" presStyleCnt="4"/>
      <dgm:spPr/>
    </dgm:pt>
    <dgm:pt modelId="{48D18FC9-6A13-4FDE-A611-AA66230E7B63}" type="pres">
      <dgm:prSet presAssocID="{80E44E50-6487-4907-ABA3-5AA5A047DACB}" presName="node" presStyleLbl="node1" presStyleIdx="3" presStyleCnt="4">
        <dgm:presLayoutVars>
          <dgm:bulletEnabled val="1"/>
        </dgm:presLayoutVars>
      </dgm:prSet>
      <dgm:spPr/>
    </dgm:pt>
    <dgm:pt modelId="{90628B2B-17A3-463E-9ABD-34BD026C0A81}" type="pres">
      <dgm:prSet presAssocID="{80E44E50-6487-4907-ABA3-5AA5A047DACB}" presName="dummy" presStyleCnt="0"/>
      <dgm:spPr/>
    </dgm:pt>
    <dgm:pt modelId="{C26E9CB8-456D-440F-A3EA-CEC617B293FF}" type="pres">
      <dgm:prSet presAssocID="{C1834CA7-31C9-43EA-97DE-DD6A000C461C}" presName="sibTrans" presStyleLbl="sibTrans2D1" presStyleIdx="3" presStyleCnt="4"/>
      <dgm:spPr/>
    </dgm:pt>
  </dgm:ptLst>
  <dgm:cxnLst>
    <dgm:cxn modelId="{05B36D10-8614-4854-8CC1-EDCA404FBB31}" srcId="{DF36FCD5-5C29-4036-AE44-3DAB39CDC710}" destId="{CF762B9E-CBD1-4B32-ABFA-61380BBE77E8}" srcOrd="2" destOrd="0" parTransId="{874A2CA4-A0F7-4F53-AC33-BACCF80C45B7}" sibTransId="{76735D2B-20ED-4936-966B-F1951AA29950}"/>
    <dgm:cxn modelId="{D0401A2F-498B-4BBD-99B7-5A98D9A2E045}" srcId="{15A2F15E-9E1A-43DE-A4C2-30831372D5AD}" destId="{DF36FCD5-5C29-4036-AE44-3DAB39CDC710}" srcOrd="0" destOrd="0" parTransId="{F9AAC0ED-3A03-4703-9DB7-1C733AD7C5C1}" sibTransId="{437863BC-2A2E-4534-8278-A6EE616815D7}"/>
    <dgm:cxn modelId="{18649667-9BAD-44A9-B6AD-A0C49845C69A}" type="presOf" srcId="{0B925CE6-1545-4FB9-8E1C-1854F4002733}" destId="{406FB7CF-F95E-4A04-BABC-69546A03FF13}" srcOrd="0" destOrd="0" presId="urn:microsoft.com/office/officeart/2005/8/layout/radial6"/>
    <dgm:cxn modelId="{A62BA377-B569-4BCA-8FF9-31A0DA9CA400}" type="presOf" srcId="{EF01489D-9881-4D91-8FCE-5CBBB8A8CE32}" destId="{F18A2A01-E345-4C99-B684-32DB03D45922}" srcOrd="0" destOrd="0" presId="urn:microsoft.com/office/officeart/2005/8/layout/radial6"/>
    <dgm:cxn modelId="{48868088-9AF7-4769-A5EA-E30EA27FC49C}" srcId="{DF36FCD5-5C29-4036-AE44-3DAB39CDC710}" destId="{EF01489D-9881-4D91-8FCE-5CBBB8A8CE32}" srcOrd="1" destOrd="0" parTransId="{84A69822-BEBB-4C64-8F57-47777F05DE53}" sibTransId="{0B925CE6-1545-4FB9-8E1C-1854F4002733}"/>
    <dgm:cxn modelId="{5C884BAD-26FA-4987-8AA6-5B8F6FB88E28}" type="presOf" srcId="{C1834CA7-31C9-43EA-97DE-DD6A000C461C}" destId="{C26E9CB8-456D-440F-A3EA-CEC617B293FF}" srcOrd="0" destOrd="0" presId="urn:microsoft.com/office/officeart/2005/8/layout/radial6"/>
    <dgm:cxn modelId="{64D615B0-A82C-41AE-BBA0-B6C736F8CCFB}" srcId="{DF36FCD5-5C29-4036-AE44-3DAB39CDC710}" destId="{80E44E50-6487-4907-ABA3-5AA5A047DACB}" srcOrd="3" destOrd="0" parTransId="{1A8C4231-D6CB-48CB-B191-99048707D973}" sibTransId="{C1834CA7-31C9-43EA-97DE-DD6A000C461C}"/>
    <dgm:cxn modelId="{7C2E6CB1-949D-4230-BEAF-22CE33299664}" type="presOf" srcId="{DF36FCD5-5C29-4036-AE44-3DAB39CDC710}" destId="{63C0C8F3-1097-430F-BCE9-AD63F62686C8}" srcOrd="0" destOrd="0" presId="urn:microsoft.com/office/officeart/2005/8/layout/radial6"/>
    <dgm:cxn modelId="{F2428CB2-1EF2-4833-8B9A-2CCE880E1912}" type="presOf" srcId="{451A1D7C-C83D-4E75-B926-9532E160C376}" destId="{A599FE0E-368D-4BE4-BE82-ECFA6AAA7646}" srcOrd="0" destOrd="0" presId="urn:microsoft.com/office/officeart/2005/8/layout/radial6"/>
    <dgm:cxn modelId="{154148B4-A78D-4303-A3B8-71FAEDADBD25}" type="presOf" srcId="{76735D2B-20ED-4936-966B-F1951AA29950}" destId="{CFCDD102-209A-4909-99D2-76B3230E0C72}" srcOrd="0" destOrd="0" presId="urn:microsoft.com/office/officeart/2005/8/layout/radial6"/>
    <dgm:cxn modelId="{F68CB1D1-EF17-4441-8511-C475F621401B}" srcId="{DF36FCD5-5C29-4036-AE44-3DAB39CDC710}" destId="{1179C24B-B88A-4B92-95AB-BDD082FA462E}" srcOrd="0" destOrd="0" parTransId="{02507CC6-5641-4D7A-9F32-C0E6E0471BC7}" sibTransId="{451A1D7C-C83D-4E75-B926-9532E160C376}"/>
    <dgm:cxn modelId="{D94C96EB-ECFD-4223-BCA2-56A583F288D8}" type="presOf" srcId="{80E44E50-6487-4907-ABA3-5AA5A047DACB}" destId="{48D18FC9-6A13-4FDE-A611-AA66230E7B63}" srcOrd="0" destOrd="0" presId="urn:microsoft.com/office/officeart/2005/8/layout/radial6"/>
    <dgm:cxn modelId="{3579F2EC-2D39-477F-ABDE-6CA4F479D9C1}" type="presOf" srcId="{1179C24B-B88A-4B92-95AB-BDD082FA462E}" destId="{CC0FE132-F7CF-4EF1-BEBF-324E2B5A34B0}" srcOrd="0" destOrd="0" presId="urn:microsoft.com/office/officeart/2005/8/layout/radial6"/>
    <dgm:cxn modelId="{268CC6F2-AAE2-4087-8752-2B94CD478D9F}" type="presOf" srcId="{15A2F15E-9E1A-43DE-A4C2-30831372D5AD}" destId="{F98497E1-4126-4AAA-B451-39AC8BE7252C}" srcOrd="0" destOrd="0" presId="urn:microsoft.com/office/officeart/2005/8/layout/radial6"/>
    <dgm:cxn modelId="{363148F7-4194-41BE-B75E-0E70975D615B}" type="presOf" srcId="{CF762B9E-CBD1-4B32-ABFA-61380BBE77E8}" destId="{FEAB771C-A341-45EF-BCA7-0C0DABA746FB}" srcOrd="0" destOrd="0" presId="urn:microsoft.com/office/officeart/2005/8/layout/radial6"/>
    <dgm:cxn modelId="{9EA21464-7280-4A0B-8567-34D8E624B669}" type="presParOf" srcId="{F98497E1-4126-4AAA-B451-39AC8BE7252C}" destId="{63C0C8F3-1097-430F-BCE9-AD63F62686C8}" srcOrd="0" destOrd="0" presId="urn:microsoft.com/office/officeart/2005/8/layout/radial6"/>
    <dgm:cxn modelId="{434C9784-1A1E-40D3-88E6-D1CEC4B560F6}" type="presParOf" srcId="{F98497E1-4126-4AAA-B451-39AC8BE7252C}" destId="{CC0FE132-F7CF-4EF1-BEBF-324E2B5A34B0}" srcOrd="1" destOrd="0" presId="urn:microsoft.com/office/officeart/2005/8/layout/radial6"/>
    <dgm:cxn modelId="{48059771-A74C-4E41-AE6F-5221A6602625}" type="presParOf" srcId="{F98497E1-4126-4AAA-B451-39AC8BE7252C}" destId="{99FD9BEE-316F-4302-9007-8BC68E609831}" srcOrd="2" destOrd="0" presId="urn:microsoft.com/office/officeart/2005/8/layout/radial6"/>
    <dgm:cxn modelId="{90054BD1-F29C-494F-81F8-A135C611D142}" type="presParOf" srcId="{F98497E1-4126-4AAA-B451-39AC8BE7252C}" destId="{A599FE0E-368D-4BE4-BE82-ECFA6AAA7646}" srcOrd="3" destOrd="0" presId="urn:microsoft.com/office/officeart/2005/8/layout/radial6"/>
    <dgm:cxn modelId="{E9542E61-A93A-4525-B242-5DC4FCBB50D5}" type="presParOf" srcId="{F98497E1-4126-4AAA-B451-39AC8BE7252C}" destId="{F18A2A01-E345-4C99-B684-32DB03D45922}" srcOrd="4" destOrd="0" presId="urn:microsoft.com/office/officeart/2005/8/layout/radial6"/>
    <dgm:cxn modelId="{D014BDF7-6387-4216-8CD7-9AB9DE609EDA}" type="presParOf" srcId="{F98497E1-4126-4AAA-B451-39AC8BE7252C}" destId="{38D15847-03A4-464E-B0B1-3A471C621FC0}" srcOrd="5" destOrd="0" presId="urn:microsoft.com/office/officeart/2005/8/layout/radial6"/>
    <dgm:cxn modelId="{C6106A35-8500-47BA-957D-1C57028E2B34}" type="presParOf" srcId="{F98497E1-4126-4AAA-B451-39AC8BE7252C}" destId="{406FB7CF-F95E-4A04-BABC-69546A03FF13}" srcOrd="6" destOrd="0" presId="urn:microsoft.com/office/officeart/2005/8/layout/radial6"/>
    <dgm:cxn modelId="{C3BAE551-9BE0-4209-8E2C-83482D69B673}" type="presParOf" srcId="{F98497E1-4126-4AAA-B451-39AC8BE7252C}" destId="{FEAB771C-A341-45EF-BCA7-0C0DABA746FB}" srcOrd="7" destOrd="0" presId="urn:microsoft.com/office/officeart/2005/8/layout/radial6"/>
    <dgm:cxn modelId="{74C53111-D834-4076-A1E6-82CD7FEEF67F}" type="presParOf" srcId="{F98497E1-4126-4AAA-B451-39AC8BE7252C}" destId="{2165D9E1-456C-451D-B639-0E2A612D0B07}" srcOrd="8" destOrd="0" presId="urn:microsoft.com/office/officeart/2005/8/layout/radial6"/>
    <dgm:cxn modelId="{BD137336-6117-4BAA-AB6B-74183E327E5E}" type="presParOf" srcId="{F98497E1-4126-4AAA-B451-39AC8BE7252C}" destId="{CFCDD102-209A-4909-99D2-76B3230E0C72}" srcOrd="9" destOrd="0" presId="urn:microsoft.com/office/officeart/2005/8/layout/radial6"/>
    <dgm:cxn modelId="{C24453AF-0F33-47B1-AED2-57B659928278}" type="presParOf" srcId="{F98497E1-4126-4AAA-B451-39AC8BE7252C}" destId="{48D18FC9-6A13-4FDE-A611-AA66230E7B63}" srcOrd="10" destOrd="0" presId="urn:microsoft.com/office/officeart/2005/8/layout/radial6"/>
    <dgm:cxn modelId="{AE8B741A-FD0F-4DDB-8C18-9856A681A668}" type="presParOf" srcId="{F98497E1-4126-4AAA-B451-39AC8BE7252C}" destId="{90628B2B-17A3-463E-9ABD-34BD026C0A81}" srcOrd="11" destOrd="0" presId="urn:microsoft.com/office/officeart/2005/8/layout/radial6"/>
    <dgm:cxn modelId="{D0DDFD4F-44D3-4B1C-9F0F-A12510D7FECF}" type="presParOf" srcId="{F98497E1-4126-4AAA-B451-39AC8BE7252C}" destId="{C26E9CB8-456D-440F-A3EA-CEC617B293FF}"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6E9CB8-456D-440F-A3EA-CEC617B293FF}">
      <dsp:nvSpPr>
        <dsp:cNvPr id="0" name=""/>
        <dsp:cNvSpPr/>
      </dsp:nvSpPr>
      <dsp:spPr>
        <a:xfrm>
          <a:off x="462238" y="643742"/>
          <a:ext cx="3079197" cy="3079197"/>
        </a:xfrm>
        <a:prstGeom prst="blockArc">
          <a:avLst>
            <a:gd name="adj1" fmla="val 10800000"/>
            <a:gd name="adj2" fmla="val 162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FCDD102-209A-4909-99D2-76B3230E0C72}">
      <dsp:nvSpPr>
        <dsp:cNvPr id="0" name=""/>
        <dsp:cNvSpPr/>
      </dsp:nvSpPr>
      <dsp:spPr>
        <a:xfrm>
          <a:off x="462238" y="643742"/>
          <a:ext cx="3079197" cy="3079197"/>
        </a:xfrm>
        <a:prstGeom prst="blockArc">
          <a:avLst>
            <a:gd name="adj1" fmla="val 5400000"/>
            <a:gd name="adj2" fmla="val 108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6FB7CF-F95E-4A04-BABC-69546A03FF13}">
      <dsp:nvSpPr>
        <dsp:cNvPr id="0" name=""/>
        <dsp:cNvSpPr/>
      </dsp:nvSpPr>
      <dsp:spPr>
        <a:xfrm>
          <a:off x="462238" y="643742"/>
          <a:ext cx="3079197" cy="3079197"/>
        </a:xfrm>
        <a:prstGeom prst="blockArc">
          <a:avLst>
            <a:gd name="adj1" fmla="val 0"/>
            <a:gd name="adj2" fmla="val 54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599FE0E-368D-4BE4-BE82-ECFA6AAA7646}">
      <dsp:nvSpPr>
        <dsp:cNvPr id="0" name=""/>
        <dsp:cNvSpPr/>
      </dsp:nvSpPr>
      <dsp:spPr>
        <a:xfrm>
          <a:off x="462238" y="643742"/>
          <a:ext cx="3079197" cy="3079197"/>
        </a:xfrm>
        <a:prstGeom prst="blockArc">
          <a:avLst>
            <a:gd name="adj1" fmla="val 16200000"/>
            <a:gd name="adj2" fmla="val 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3C0C8F3-1097-430F-BCE9-AD63F62686C8}">
      <dsp:nvSpPr>
        <dsp:cNvPr id="0" name=""/>
        <dsp:cNvSpPr/>
      </dsp:nvSpPr>
      <dsp:spPr>
        <a:xfrm>
          <a:off x="1293179" y="1474683"/>
          <a:ext cx="1417316" cy="14173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algorithms</a:t>
          </a:r>
        </a:p>
      </dsp:txBody>
      <dsp:txXfrm>
        <a:off x="1500740" y="1682244"/>
        <a:ext cx="1002194" cy="1002194"/>
      </dsp:txXfrm>
    </dsp:sp>
    <dsp:sp modelId="{CC0FE132-F7CF-4EF1-BEBF-324E2B5A34B0}">
      <dsp:nvSpPr>
        <dsp:cNvPr id="0" name=""/>
        <dsp:cNvSpPr/>
      </dsp:nvSpPr>
      <dsp:spPr>
        <a:xfrm>
          <a:off x="1505776" y="183398"/>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TRPO</a:t>
          </a:r>
        </a:p>
      </dsp:txBody>
      <dsp:txXfrm>
        <a:off x="1651069" y="328691"/>
        <a:ext cx="701535" cy="701535"/>
      </dsp:txXfrm>
    </dsp:sp>
    <dsp:sp modelId="{F18A2A01-E345-4C99-B684-32DB03D45922}">
      <dsp:nvSpPr>
        <dsp:cNvPr id="0" name=""/>
        <dsp:cNvSpPr/>
      </dsp:nvSpPr>
      <dsp:spPr>
        <a:xfrm>
          <a:off x="3009658"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DQN-NAF</a:t>
          </a:r>
        </a:p>
      </dsp:txBody>
      <dsp:txXfrm>
        <a:off x="3154951" y="1832573"/>
        <a:ext cx="701535" cy="701535"/>
      </dsp:txXfrm>
    </dsp:sp>
    <dsp:sp modelId="{FEAB771C-A341-45EF-BCA7-0C0DABA746FB}">
      <dsp:nvSpPr>
        <dsp:cNvPr id="0" name=""/>
        <dsp:cNvSpPr/>
      </dsp:nvSpPr>
      <dsp:spPr>
        <a:xfrm>
          <a:off x="1505776" y="3191162"/>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DDPG</a:t>
          </a:r>
        </a:p>
      </dsp:txBody>
      <dsp:txXfrm>
        <a:off x="1651069" y="3336455"/>
        <a:ext cx="701535" cy="701535"/>
      </dsp:txXfrm>
    </dsp:sp>
    <dsp:sp modelId="{48D18FC9-6A13-4FDE-A611-AA66230E7B63}">
      <dsp:nvSpPr>
        <dsp:cNvPr id="0" name=""/>
        <dsp:cNvSpPr/>
      </dsp:nvSpPr>
      <dsp:spPr>
        <a:xfrm>
          <a:off x="1894"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VPG </a:t>
          </a:r>
        </a:p>
      </dsp:txBody>
      <dsp:txXfrm>
        <a:off x="147187" y="1832573"/>
        <a:ext cx="701535" cy="7015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6E9CB8-456D-440F-A3EA-CEC617B293FF}">
      <dsp:nvSpPr>
        <dsp:cNvPr id="0" name=""/>
        <dsp:cNvSpPr/>
      </dsp:nvSpPr>
      <dsp:spPr>
        <a:xfrm>
          <a:off x="462238" y="643742"/>
          <a:ext cx="3079197" cy="3079197"/>
        </a:xfrm>
        <a:prstGeom prst="blockArc">
          <a:avLst>
            <a:gd name="adj1" fmla="val 10800000"/>
            <a:gd name="adj2" fmla="val 162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FCDD102-209A-4909-99D2-76B3230E0C72}">
      <dsp:nvSpPr>
        <dsp:cNvPr id="0" name=""/>
        <dsp:cNvSpPr/>
      </dsp:nvSpPr>
      <dsp:spPr>
        <a:xfrm>
          <a:off x="462238" y="643742"/>
          <a:ext cx="3079197" cy="3079197"/>
        </a:xfrm>
        <a:prstGeom prst="blockArc">
          <a:avLst>
            <a:gd name="adj1" fmla="val 5400000"/>
            <a:gd name="adj2" fmla="val 108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6FB7CF-F95E-4A04-BABC-69546A03FF13}">
      <dsp:nvSpPr>
        <dsp:cNvPr id="0" name=""/>
        <dsp:cNvSpPr/>
      </dsp:nvSpPr>
      <dsp:spPr>
        <a:xfrm>
          <a:off x="462238" y="643742"/>
          <a:ext cx="3079197" cy="3079197"/>
        </a:xfrm>
        <a:prstGeom prst="blockArc">
          <a:avLst>
            <a:gd name="adj1" fmla="val 0"/>
            <a:gd name="adj2" fmla="val 54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599FE0E-368D-4BE4-BE82-ECFA6AAA7646}">
      <dsp:nvSpPr>
        <dsp:cNvPr id="0" name=""/>
        <dsp:cNvSpPr/>
      </dsp:nvSpPr>
      <dsp:spPr>
        <a:xfrm>
          <a:off x="462238" y="643742"/>
          <a:ext cx="3079197" cy="3079197"/>
        </a:xfrm>
        <a:prstGeom prst="blockArc">
          <a:avLst>
            <a:gd name="adj1" fmla="val 16200000"/>
            <a:gd name="adj2" fmla="val 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3C0C8F3-1097-430F-BCE9-AD63F62686C8}">
      <dsp:nvSpPr>
        <dsp:cNvPr id="0" name=""/>
        <dsp:cNvSpPr/>
      </dsp:nvSpPr>
      <dsp:spPr>
        <a:xfrm>
          <a:off x="1293179" y="1474683"/>
          <a:ext cx="1417316" cy="14173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algorithms</a:t>
          </a:r>
        </a:p>
      </dsp:txBody>
      <dsp:txXfrm>
        <a:off x="1500740" y="1682244"/>
        <a:ext cx="1002194" cy="1002194"/>
      </dsp:txXfrm>
    </dsp:sp>
    <dsp:sp modelId="{CC0FE132-F7CF-4EF1-BEBF-324E2B5A34B0}">
      <dsp:nvSpPr>
        <dsp:cNvPr id="0" name=""/>
        <dsp:cNvSpPr/>
      </dsp:nvSpPr>
      <dsp:spPr>
        <a:xfrm>
          <a:off x="1505776" y="183398"/>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TRPO</a:t>
          </a:r>
        </a:p>
      </dsp:txBody>
      <dsp:txXfrm>
        <a:off x="1651069" y="328691"/>
        <a:ext cx="701535" cy="701535"/>
      </dsp:txXfrm>
    </dsp:sp>
    <dsp:sp modelId="{F18A2A01-E345-4C99-B684-32DB03D45922}">
      <dsp:nvSpPr>
        <dsp:cNvPr id="0" name=""/>
        <dsp:cNvSpPr/>
      </dsp:nvSpPr>
      <dsp:spPr>
        <a:xfrm>
          <a:off x="3009658"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DQN-NAF</a:t>
          </a:r>
        </a:p>
      </dsp:txBody>
      <dsp:txXfrm>
        <a:off x="3154951" y="1832573"/>
        <a:ext cx="701535" cy="701535"/>
      </dsp:txXfrm>
    </dsp:sp>
    <dsp:sp modelId="{FEAB771C-A341-45EF-BCA7-0C0DABA746FB}">
      <dsp:nvSpPr>
        <dsp:cNvPr id="0" name=""/>
        <dsp:cNvSpPr/>
      </dsp:nvSpPr>
      <dsp:spPr>
        <a:xfrm>
          <a:off x="1505776" y="3191162"/>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DDPG</a:t>
          </a:r>
        </a:p>
      </dsp:txBody>
      <dsp:txXfrm>
        <a:off x="1651069" y="3336455"/>
        <a:ext cx="701535" cy="701535"/>
      </dsp:txXfrm>
    </dsp:sp>
    <dsp:sp modelId="{48D18FC9-6A13-4FDE-A611-AA66230E7B63}">
      <dsp:nvSpPr>
        <dsp:cNvPr id="0" name=""/>
        <dsp:cNvSpPr/>
      </dsp:nvSpPr>
      <dsp:spPr>
        <a:xfrm>
          <a:off x="1894"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VPG </a:t>
          </a:r>
        </a:p>
      </dsp:txBody>
      <dsp:txXfrm>
        <a:off x="147187" y="1832573"/>
        <a:ext cx="701535" cy="701535"/>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3.jpeg>
</file>

<file path=ppt/media/image14.jpg>
</file>

<file path=ppt/media/image2.png>
</file>

<file path=ppt/media/image3.png>
</file>

<file path=ppt/media/image4.png>
</file>

<file path=ppt/media/image5.jpg>
</file>

<file path=ppt/media/image6.jpe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CA5FE3-8729-4C03-AC50-D1E9EF447247}" type="datetimeFigureOut">
              <a:rPr lang="en-US" smtClean="0"/>
              <a:t>5/22/23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1E6079-C93D-4603-A545-927C6A70CEBD}" type="slidenum">
              <a:rPr lang="en-US" smtClean="0"/>
              <a:t>‹#›</a:t>
            </a:fld>
            <a:endParaRPr lang="en-US"/>
          </a:p>
        </p:txBody>
      </p:sp>
    </p:spTree>
    <p:extLst>
      <p:ext uri="{BB962C8B-B14F-4D97-AF65-F5344CB8AC3E}">
        <p14:creationId xmlns:p14="http://schemas.microsoft.com/office/powerpoint/2010/main" val="4114983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1E6079-C93D-4603-A545-927C6A70CEBD}" type="slidenum">
              <a:rPr lang="en-US" smtClean="0"/>
              <a:t>7</a:t>
            </a:fld>
            <a:endParaRPr lang="en-US"/>
          </a:p>
        </p:txBody>
      </p:sp>
    </p:spTree>
    <p:extLst>
      <p:ext uri="{BB962C8B-B14F-4D97-AF65-F5344CB8AC3E}">
        <p14:creationId xmlns:p14="http://schemas.microsoft.com/office/powerpoint/2010/main" val="1782746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33821-597E-4B4F-8572-5DA1CB183565}"/>
              </a:ext>
            </a:extLst>
          </p:cNvPr>
          <p:cNvSpPr>
            <a:spLocks noGrp="1"/>
          </p:cNvSpPr>
          <p:nvPr>
            <p:ph type="ctrTitle"/>
          </p:nvPr>
        </p:nvSpPr>
        <p:spPr>
          <a:xfrm>
            <a:off x="548640" y="950976"/>
            <a:ext cx="6509385" cy="3556730"/>
          </a:xfrm>
        </p:spPr>
        <p:txBody>
          <a:bodyPr anchor="t">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4C38D70-8FF5-47D7-A0DD-087A227BC94F}"/>
              </a:ext>
            </a:extLst>
          </p:cNvPr>
          <p:cNvSpPr>
            <a:spLocks noGrp="1"/>
          </p:cNvSpPr>
          <p:nvPr>
            <p:ph type="subTitle" idx="1"/>
          </p:nvPr>
        </p:nvSpPr>
        <p:spPr>
          <a:xfrm>
            <a:off x="576072" y="4572000"/>
            <a:ext cx="6481953" cy="1485900"/>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DB5B485-516D-48B7-AF1D-69AEEA351A94}"/>
              </a:ext>
            </a:extLst>
          </p:cNvPr>
          <p:cNvSpPr>
            <a:spLocks noGrp="1"/>
          </p:cNvSpPr>
          <p:nvPr>
            <p:ph type="dt" sz="half" idx="10"/>
          </p:nvPr>
        </p:nvSpPr>
        <p:spPr/>
        <p:txBody>
          <a:bodyPr/>
          <a:lstStyle/>
          <a:p>
            <a:fld id="{4CDE23C7-78A4-413A-A84B-93D4CC0A9EB1}" type="datetimeFigureOut">
              <a:rPr lang="en-US" smtClean="0"/>
              <a:t>5/22/23</a:t>
            </a:fld>
            <a:endParaRPr lang="en-US"/>
          </a:p>
        </p:txBody>
      </p:sp>
      <p:sp>
        <p:nvSpPr>
          <p:cNvPr id="5" name="Footer Placeholder 4">
            <a:extLst>
              <a:ext uri="{FF2B5EF4-FFF2-40B4-BE49-F238E27FC236}">
                <a16:creationId xmlns:a16="http://schemas.microsoft.com/office/drawing/2014/main" id="{1D614DDB-2831-4FF8-9DA7-0449659D7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178F6-65BA-4964-80E2-DB6EA3355FBB}"/>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634827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07F1B-6F93-4E6E-8C8C-D01A9DEB6AA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7D2968-FE85-492F-A77B-1771F4EAA8C6}"/>
              </a:ext>
            </a:extLst>
          </p:cNvPr>
          <p:cNvSpPr>
            <a:spLocks noGrp="1"/>
          </p:cNvSpPr>
          <p:nvPr>
            <p:ph type="body" orient="vert" idx="1"/>
          </p:nvPr>
        </p:nvSpPr>
        <p:spPr>
          <a:xfrm>
            <a:off x="548641" y="2028826"/>
            <a:ext cx="11094348" cy="4029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4592DA2-B1FB-45C6-B10C-141AC2BFB381}"/>
              </a:ext>
            </a:extLst>
          </p:cNvPr>
          <p:cNvSpPr>
            <a:spLocks noGrp="1"/>
          </p:cNvSpPr>
          <p:nvPr>
            <p:ph type="dt" sz="half" idx="10"/>
          </p:nvPr>
        </p:nvSpPr>
        <p:spPr/>
        <p:txBody>
          <a:bodyPr/>
          <a:lstStyle/>
          <a:p>
            <a:fld id="{4CDE23C7-78A4-413A-A84B-93D4CC0A9EB1}" type="datetimeFigureOut">
              <a:rPr lang="en-US" smtClean="0"/>
              <a:t>5/22/23</a:t>
            </a:fld>
            <a:endParaRPr lang="en-US"/>
          </a:p>
        </p:txBody>
      </p:sp>
      <p:sp>
        <p:nvSpPr>
          <p:cNvPr id="5" name="Footer Placeholder 4">
            <a:extLst>
              <a:ext uri="{FF2B5EF4-FFF2-40B4-BE49-F238E27FC236}">
                <a16:creationId xmlns:a16="http://schemas.microsoft.com/office/drawing/2014/main" id="{18CA6D78-CE47-4CA7-B3B6-AFAE5175F6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EDC5C0-8780-4819-A8FC-32A0141D271C}"/>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374395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B8F9A8-05F2-4F79-B689-1FA2F31965D8}"/>
              </a:ext>
            </a:extLst>
          </p:cNvPr>
          <p:cNvSpPr>
            <a:spLocks noGrp="1"/>
          </p:cNvSpPr>
          <p:nvPr>
            <p:ph type="title" orient="vert"/>
          </p:nvPr>
        </p:nvSpPr>
        <p:spPr>
          <a:xfrm>
            <a:off x="9472612" y="952499"/>
            <a:ext cx="2207417" cy="51054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05D615BC-61CD-4D59-8E85-B59072E2B22D}"/>
              </a:ext>
            </a:extLst>
          </p:cNvPr>
          <p:cNvSpPr>
            <a:spLocks noGrp="1"/>
          </p:cNvSpPr>
          <p:nvPr>
            <p:ph type="body" orient="vert" idx="1"/>
          </p:nvPr>
        </p:nvSpPr>
        <p:spPr>
          <a:xfrm>
            <a:off x="557924" y="952499"/>
            <a:ext cx="8914688" cy="51054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3F81C46-8CC0-4B79-AF2E-84C86C6A803A}"/>
              </a:ext>
            </a:extLst>
          </p:cNvPr>
          <p:cNvSpPr>
            <a:spLocks noGrp="1"/>
          </p:cNvSpPr>
          <p:nvPr>
            <p:ph type="dt" sz="half" idx="10"/>
          </p:nvPr>
        </p:nvSpPr>
        <p:spPr/>
        <p:txBody>
          <a:bodyPr/>
          <a:lstStyle/>
          <a:p>
            <a:fld id="{4CDE23C7-78A4-413A-A84B-93D4CC0A9EB1}" type="datetimeFigureOut">
              <a:rPr lang="en-US" smtClean="0"/>
              <a:t>5/22/23</a:t>
            </a:fld>
            <a:endParaRPr lang="en-US"/>
          </a:p>
        </p:txBody>
      </p:sp>
      <p:sp>
        <p:nvSpPr>
          <p:cNvPr id="5" name="Footer Placeholder 4">
            <a:extLst>
              <a:ext uri="{FF2B5EF4-FFF2-40B4-BE49-F238E27FC236}">
                <a16:creationId xmlns:a16="http://schemas.microsoft.com/office/drawing/2014/main" id="{A1A76817-4D29-4888-B68C-A35F5A069C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A0B21A-30A9-4173-9E3F-D985B86A35C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014871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A45AC-24E0-45A1-90C3-7BF96C3FC7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2018E1-7CA3-4B5E-9683-554FDFC63E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5D32D-7150-4DF2-B992-A2B4F5605D94}"/>
              </a:ext>
            </a:extLst>
          </p:cNvPr>
          <p:cNvSpPr>
            <a:spLocks noGrp="1"/>
          </p:cNvSpPr>
          <p:nvPr>
            <p:ph type="dt" sz="half" idx="10"/>
          </p:nvPr>
        </p:nvSpPr>
        <p:spPr/>
        <p:txBody>
          <a:bodyPr/>
          <a:lstStyle/>
          <a:p>
            <a:fld id="{4CDE23C7-78A4-413A-A84B-93D4CC0A9EB1}" type="datetimeFigureOut">
              <a:rPr lang="en-US" smtClean="0"/>
              <a:t>5/22/23</a:t>
            </a:fld>
            <a:endParaRPr lang="en-US"/>
          </a:p>
        </p:txBody>
      </p:sp>
      <p:sp>
        <p:nvSpPr>
          <p:cNvPr id="5" name="Footer Placeholder 4">
            <a:extLst>
              <a:ext uri="{FF2B5EF4-FFF2-40B4-BE49-F238E27FC236}">
                <a16:creationId xmlns:a16="http://schemas.microsoft.com/office/drawing/2014/main" id="{F3D03F0C-FCA3-464C-B6ED-864DB51E7D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41006-DAE1-4326-B1AE-FD527A653BD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101400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B84-BE32-464A-A765-975C21B5CF4B}"/>
              </a:ext>
            </a:extLst>
          </p:cNvPr>
          <p:cNvSpPr>
            <a:spLocks noGrp="1"/>
          </p:cNvSpPr>
          <p:nvPr>
            <p:ph type="title"/>
          </p:nvPr>
        </p:nvSpPr>
        <p:spPr>
          <a:xfrm>
            <a:off x="557923" y="952500"/>
            <a:ext cx="6678695" cy="3962398"/>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640145C2-97CF-4887-904A-8ADC80525A2E}"/>
              </a:ext>
            </a:extLst>
          </p:cNvPr>
          <p:cNvSpPr>
            <a:spLocks noGrp="1"/>
          </p:cNvSpPr>
          <p:nvPr>
            <p:ph type="body" idx="1"/>
          </p:nvPr>
        </p:nvSpPr>
        <p:spPr>
          <a:xfrm>
            <a:off x="8043860" y="952501"/>
            <a:ext cx="3500440" cy="396239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E524559-DA32-4398-A8EE-EED2469D63BB}"/>
              </a:ext>
            </a:extLst>
          </p:cNvPr>
          <p:cNvSpPr>
            <a:spLocks noGrp="1"/>
          </p:cNvSpPr>
          <p:nvPr>
            <p:ph type="dt" sz="half" idx="10"/>
          </p:nvPr>
        </p:nvSpPr>
        <p:spPr/>
        <p:txBody>
          <a:bodyPr/>
          <a:lstStyle/>
          <a:p>
            <a:fld id="{4CDE23C7-78A4-413A-A84B-93D4CC0A9EB1}" type="datetimeFigureOut">
              <a:rPr lang="en-US" smtClean="0"/>
              <a:t>5/22/23</a:t>
            </a:fld>
            <a:endParaRPr lang="en-US"/>
          </a:p>
        </p:txBody>
      </p:sp>
      <p:sp>
        <p:nvSpPr>
          <p:cNvPr id="5" name="Footer Placeholder 4">
            <a:extLst>
              <a:ext uri="{FF2B5EF4-FFF2-40B4-BE49-F238E27FC236}">
                <a16:creationId xmlns:a16="http://schemas.microsoft.com/office/drawing/2014/main" id="{73967BE1-F1AC-4732-B52E-1C7D63DEF8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13C03-DDF0-48C6-B1BF-D28875F8238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395334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6F411-42B3-4A17-BE7E-861BE7E7DC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8E0603-F4C0-40AC-A53E-40449D53D741}"/>
              </a:ext>
            </a:extLst>
          </p:cNvPr>
          <p:cNvSpPr>
            <a:spLocks noGrp="1"/>
          </p:cNvSpPr>
          <p:nvPr>
            <p:ph sz="half" idx="1"/>
          </p:nvPr>
        </p:nvSpPr>
        <p:spPr>
          <a:xfrm>
            <a:off x="548640"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6BC5634-2887-4182-A9BE-B382357D4F9C}"/>
              </a:ext>
            </a:extLst>
          </p:cNvPr>
          <p:cNvSpPr>
            <a:spLocks noGrp="1"/>
          </p:cNvSpPr>
          <p:nvPr>
            <p:ph sz="half" idx="2"/>
          </p:nvPr>
        </p:nvSpPr>
        <p:spPr>
          <a:xfrm>
            <a:off x="6257928"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D56B6E74-28E1-4684-B515-4265ED7B1EAE}"/>
              </a:ext>
            </a:extLst>
          </p:cNvPr>
          <p:cNvSpPr>
            <a:spLocks noGrp="1"/>
          </p:cNvSpPr>
          <p:nvPr>
            <p:ph type="dt" sz="half" idx="10"/>
          </p:nvPr>
        </p:nvSpPr>
        <p:spPr/>
        <p:txBody>
          <a:bodyPr/>
          <a:lstStyle/>
          <a:p>
            <a:fld id="{4CDE23C7-78A4-413A-A84B-93D4CC0A9EB1}" type="datetimeFigureOut">
              <a:rPr lang="en-US" smtClean="0"/>
              <a:t>5/22/23</a:t>
            </a:fld>
            <a:endParaRPr lang="en-US"/>
          </a:p>
        </p:txBody>
      </p:sp>
      <p:sp>
        <p:nvSpPr>
          <p:cNvPr id="6" name="Footer Placeholder 5">
            <a:extLst>
              <a:ext uri="{FF2B5EF4-FFF2-40B4-BE49-F238E27FC236}">
                <a16:creationId xmlns:a16="http://schemas.microsoft.com/office/drawing/2014/main" id="{18D375EA-A8F8-485D-A82F-CD85D4C9E1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D9E4B0-F5E3-407F-A548-B616E774987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309062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2161A-7627-4D64-AF08-10D702AFE286}"/>
              </a:ext>
            </a:extLst>
          </p:cNvPr>
          <p:cNvSpPr>
            <a:spLocks noGrp="1"/>
          </p:cNvSpPr>
          <p:nvPr>
            <p:ph type="title"/>
          </p:nvPr>
        </p:nvSpPr>
        <p:spPr>
          <a:xfrm>
            <a:off x="552659" y="950976"/>
            <a:ext cx="10802729" cy="88179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53B6884-07D8-4CC4-BE99-516F1433BED8}"/>
              </a:ext>
            </a:extLst>
          </p:cNvPr>
          <p:cNvSpPr>
            <a:spLocks noGrp="1"/>
          </p:cNvSpPr>
          <p:nvPr>
            <p:ph type="body" idx="1"/>
          </p:nvPr>
        </p:nvSpPr>
        <p:spPr>
          <a:xfrm>
            <a:off x="542918" y="1832772"/>
            <a:ext cx="5281507"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182C638-B5A8-4F8C-85AE-33BEAF54C07A}"/>
              </a:ext>
            </a:extLst>
          </p:cNvPr>
          <p:cNvSpPr>
            <a:spLocks noGrp="1"/>
          </p:cNvSpPr>
          <p:nvPr>
            <p:ph sz="half" idx="2"/>
          </p:nvPr>
        </p:nvSpPr>
        <p:spPr>
          <a:xfrm>
            <a:off x="548640" y="2600531"/>
            <a:ext cx="528150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40D1933-A703-4BDC-A697-728E899EEDE1}"/>
              </a:ext>
            </a:extLst>
          </p:cNvPr>
          <p:cNvSpPr>
            <a:spLocks noGrp="1"/>
          </p:cNvSpPr>
          <p:nvPr>
            <p:ph type="body" sz="quarter" idx="3"/>
          </p:nvPr>
        </p:nvSpPr>
        <p:spPr>
          <a:xfrm>
            <a:off x="6257927" y="1832772"/>
            <a:ext cx="5283202"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95925DBD-4D51-4A2D-B1E4-6D094CD1E803}"/>
              </a:ext>
            </a:extLst>
          </p:cNvPr>
          <p:cNvSpPr>
            <a:spLocks noGrp="1"/>
          </p:cNvSpPr>
          <p:nvPr>
            <p:ph sz="quarter" idx="4"/>
          </p:nvPr>
        </p:nvSpPr>
        <p:spPr>
          <a:xfrm>
            <a:off x="6257927" y="2600531"/>
            <a:ext cx="52832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2636E2-E26E-42F7-9E05-3F756C7D17AE}"/>
              </a:ext>
            </a:extLst>
          </p:cNvPr>
          <p:cNvSpPr>
            <a:spLocks noGrp="1"/>
          </p:cNvSpPr>
          <p:nvPr>
            <p:ph type="dt" sz="half" idx="10"/>
          </p:nvPr>
        </p:nvSpPr>
        <p:spPr/>
        <p:txBody>
          <a:bodyPr/>
          <a:lstStyle/>
          <a:p>
            <a:fld id="{4CDE23C7-78A4-413A-A84B-93D4CC0A9EB1}" type="datetimeFigureOut">
              <a:rPr lang="en-US" smtClean="0"/>
              <a:t>5/22/23</a:t>
            </a:fld>
            <a:endParaRPr lang="en-US"/>
          </a:p>
        </p:txBody>
      </p:sp>
      <p:sp>
        <p:nvSpPr>
          <p:cNvPr id="8" name="Footer Placeholder 7">
            <a:extLst>
              <a:ext uri="{FF2B5EF4-FFF2-40B4-BE49-F238E27FC236}">
                <a16:creationId xmlns:a16="http://schemas.microsoft.com/office/drawing/2014/main" id="{86F7281B-0E5C-421E-AFFE-775F57C5DD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483462-E410-4DC7-AE53-27AABECFE6E8}"/>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765917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CFA68-31B5-48C5-929A-842FDF0FD8E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95A2600-419E-46E9-946F-FBDEDBA1D448}"/>
              </a:ext>
            </a:extLst>
          </p:cNvPr>
          <p:cNvSpPr>
            <a:spLocks noGrp="1"/>
          </p:cNvSpPr>
          <p:nvPr>
            <p:ph type="dt" sz="half" idx="10"/>
          </p:nvPr>
        </p:nvSpPr>
        <p:spPr/>
        <p:txBody>
          <a:bodyPr/>
          <a:lstStyle/>
          <a:p>
            <a:fld id="{4CDE23C7-78A4-413A-A84B-93D4CC0A9EB1}" type="datetimeFigureOut">
              <a:rPr lang="en-US" smtClean="0"/>
              <a:t>5/22/23</a:t>
            </a:fld>
            <a:endParaRPr lang="en-US"/>
          </a:p>
        </p:txBody>
      </p:sp>
      <p:sp>
        <p:nvSpPr>
          <p:cNvPr id="4" name="Footer Placeholder 3">
            <a:extLst>
              <a:ext uri="{FF2B5EF4-FFF2-40B4-BE49-F238E27FC236}">
                <a16:creationId xmlns:a16="http://schemas.microsoft.com/office/drawing/2014/main" id="{1385F9A9-98FF-4653-A570-9F351A1ABDC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D44457-95F1-4B15-A647-B14F91F7A6D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4068303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19EABA-1008-4E49-9184-3A946ECD7199}"/>
              </a:ext>
            </a:extLst>
          </p:cNvPr>
          <p:cNvSpPr>
            <a:spLocks noGrp="1"/>
          </p:cNvSpPr>
          <p:nvPr>
            <p:ph type="dt" sz="half" idx="10"/>
          </p:nvPr>
        </p:nvSpPr>
        <p:spPr/>
        <p:txBody>
          <a:bodyPr/>
          <a:lstStyle/>
          <a:p>
            <a:fld id="{4CDE23C7-78A4-413A-A84B-93D4CC0A9EB1}" type="datetimeFigureOut">
              <a:rPr lang="en-US" smtClean="0"/>
              <a:t>5/22/23</a:t>
            </a:fld>
            <a:endParaRPr lang="en-US"/>
          </a:p>
        </p:txBody>
      </p:sp>
      <p:sp>
        <p:nvSpPr>
          <p:cNvPr id="3" name="Footer Placeholder 2">
            <a:extLst>
              <a:ext uri="{FF2B5EF4-FFF2-40B4-BE49-F238E27FC236}">
                <a16:creationId xmlns:a16="http://schemas.microsoft.com/office/drawing/2014/main" id="{D05C3BD0-269D-4127-B5F7-84B0D8A7422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623447-C740-4495-93EC-7252B1B929E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988277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D1155-71E7-4F0A-BB62-933743CF6EDD}"/>
              </a:ext>
            </a:extLst>
          </p:cNvPr>
          <p:cNvSpPr>
            <a:spLocks noGrp="1"/>
          </p:cNvSpPr>
          <p:nvPr>
            <p:ph type="title"/>
          </p:nvPr>
        </p:nvSpPr>
        <p:spPr>
          <a:xfrm>
            <a:off x="548640" y="952500"/>
            <a:ext cx="4124084" cy="2362200"/>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E0CB6D44-5A1E-4176-8766-4B81E045D50A}"/>
              </a:ext>
            </a:extLst>
          </p:cNvPr>
          <p:cNvSpPr>
            <a:spLocks noGrp="1"/>
          </p:cNvSpPr>
          <p:nvPr>
            <p:ph idx="1"/>
          </p:nvPr>
        </p:nvSpPr>
        <p:spPr>
          <a:xfrm>
            <a:off x="5600700" y="952500"/>
            <a:ext cx="5934074" cy="49085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C810EC6-11DD-4B5D-A2D2-4DCF73E58389}"/>
              </a:ext>
            </a:extLst>
          </p:cNvPr>
          <p:cNvSpPr>
            <a:spLocks noGrp="1"/>
          </p:cNvSpPr>
          <p:nvPr>
            <p:ph type="body" sz="half" idx="2"/>
          </p:nvPr>
        </p:nvSpPr>
        <p:spPr>
          <a:xfrm>
            <a:off x="548641" y="3429000"/>
            <a:ext cx="4124084" cy="24399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D5DFCDF-666E-4DB4-A1C0-79D40A007066}"/>
              </a:ext>
            </a:extLst>
          </p:cNvPr>
          <p:cNvSpPr>
            <a:spLocks noGrp="1"/>
          </p:cNvSpPr>
          <p:nvPr>
            <p:ph type="dt" sz="half" idx="10"/>
          </p:nvPr>
        </p:nvSpPr>
        <p:spPr/>
        <p:txBody>
          <a:bodyPr/>
          <a:lstStyle/>
          <a:p>
            <a:fld id="{4CDE23C7-78A4-413A-A84B-93D4CC0A9EB1}" type="datetimeFigureOut">
              <a:rPr lang="en-US" smtClean="0"/>
              <a:t>5/22/23</a:t>
            </a:fld>
            <a:endParaRPr lang="en-US"/>
          </a:p>
        </p:txBody>
      </p:sp>
      <p:sp>
        <p:nvSpPr>
          <p:cNvPr id="6" name="Footer Placeholder 5">
            <a:extLst>
              <a:ext uri="{FF2B5EF4-FFF2-40B4-BE49-F238E27FC236}">
                <a16:creationId xmlns:a16="http://schemas.microsoft.com/office/drawing/2014/main" id="{083A69AC-15E6-4B19-A59D-DBDBE923DB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79F0EE-74DE-4FEC-81E9-E40D53397857}"/>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138343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3CA4F-6508-4AD6-8367-A0288D888DD6}"/>
              </a:ext>
            </a:extLst>
          </p:cNvPr>
          <p:cNvSpPr>
            <a:spLocks noGrp="1"/>
          </p:cNvSpPr>
          <p:nvPr>
            <p:ph type="title"/>
          </p:nvPr>
        </p:nvSpPr>
        <p:spPr>
          <a:xfrm>
            <a:off x="548641" y="952500"/>
            <a:ext cx="4124084" cy="239791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1906BFCD-2F93-4D99-89EA-F0359FB782B7}"/>
              </a:ext>
            </a:extLst>
          </p:cNvPr>
          <p:cNvSpPr>
            <a:spLocks noGrp="1"/>
          </p:cNvSpPr>
          <p:nvPr>
            <p:ph type="pic" idx="1"/>
          </p:nvPr>
        </p:nvSpPr>
        <p:spPr>
          <a:xfrm>
            <a:off x="5522119" y="987425"/>
            <a:ext cx="6022181"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F4C1F7-1272-41C8-8C29-676316D02D5D}"/>
              </a:ext>
            </a:extLst>
          </p:cNvPr>
          <p:cNvSpPr>
            <a:spLocks noGrp="1"/>
          </p:cNvSpPr>
          <p:nvPr>
            <p:ph type="body" sz="half" idx="2"/>
          </p:nvPr>
        </p:nvSpPr>
        <p:spPr>
          <a:xfrm>
            <a:off x="548641" y="3429000"/>
            <a:ext cx="4124084" cy="24399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5CDD491-0FE6-4B42-AAA6-B698E46F1A8E}"/>
              </a:ext>
            </a:extLst>
          </p:cNvPr>
          <p:cNvSpPr>
            <a:spLocks noGrp="1"/>
          </p:cNvSpPr>
          <p:nvPr>
            <p:ph type="dt" sz="half" idx="10"/>
          </p:nvPr>
        </p:nvSpPr>
        <p:spPr/>
        <p:txBody>
          <a:bodyPr/>
          <a:lstStyle/>
          <a:p>
            <a:fld id="{4CDE23C7-78A4-413A-A84B-93D4CC0A9EB1}" type="datetimeFigureOut">
              <a:rPr lang="en-US" smtClean="0"/>
              <a:t>5/22/23</a:t>
            </a:fld>
            <a:endParaRPr lang="en-US"/>
          </a:p>
        </p:txBody>
      </p:sp>
      <p:sp>
        <p:nvSpPr>
          <p:cNvPr id="6" name="Footer Placeholder 5">
            <a:extLst>
              <a:ext uri="{FF2B5EF4-FFF2-40B4-BE49-F238E27FC236}">
                <a16:creationId xmlns:a16="http://schemas.microsoft.com/office/drawing/2014/main" id="{D258F83F-4E9F-4607-A69B-DFC932560A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324484-C6E4-4D8A-BDAB-09B1FBB43631}"/>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7386833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90E843-90BA-4A7D-8F9F-FFE49387A618}"/>
              </a:ext>
            </a:extLst>
          </p:cNvPr>
          <p:cNvSpPr>
            <a:spLocks noGrp="1"/>
          </p:cNvSpPr>
          <p:nvPr>
            <p:ph type="title"/>
          </p:nvPr>
        </p:nvSpPr>
        <p:spPr>
          <a:xfrm>
            <a:off x="548639" y="950976"/>
            <a:ext cx="10995659" cy="107784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3F7CA62-9B55-49B4-94B6-EAAF7D5AE0DC}"/>
              </a:ext>
            </a:extLst>
          </p:cNvPr>
          <p:cNvSpPr>
            <a:spLocks noGrp="1"/>
          </p:cNvSpPr>
          <p:nvPr>
            <p:ph type="body" idx="1"/>
          </p:nvPr>
        </p:nvSpPr>
        <p:spPr>
          <a:xfrm>
            <a:off x="548641" y="2028826"/>
            <a:ext cx="10995660" cy="402907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93CEA03-AAFA-4A69-A3DA-1DD0EF273F11}"/>
              </a:ext>
            </a:extLst>
          </p:cNvPr>
          <p:cNvSpPr>
            <a:spLocks noGrp="1"/>
          </p:cNvSpPr>
          <p:nvPr>
            <p:ph type="dt" sz="half" idx="2"/>
          </p:nvPr>
        </p:nvSpPr>
        <p:spPr>
          <a:xfrm>
            <a:off x="588729" y="6449535"/>
            <a:ext cx="2983095" cy="308453"/>
          </a:xfrm>
          <a:prstGeom prst="rect">
            <a:avLst/>
          </a:prstGeom>
        </p:spPr>
        <p:txBody>
          <a:bodyPr vert="horz" lIns="91440" tIns="45720" rIns="91440" bIns="45720" rtlCol="0" anchor="t"/>
          <a:lstStyle>
            <a:lvl1pPr algn="l">
              <a:defRPr sz="900">
                <a:solidFill>
                  <a:schemeClr val="tx1"/>
                </a:solidFill>
              </a:defRPr>
            </a:lvl1pPr>
          </a:lstStyle>
          <a:p>
            <a:fld id="{4CDE23C7-78A4-413A-A84B-93D4CC0A9EB1}" type="datetimeFigureOut">
              <a:rPr lang="en-US" smtClean="0"/>
              <a:pPr/>
              <a:t>5/22/23</a:t>
            </a:fld>
            <a:endParaRPr lang="en-US" dirty="0"/>
          </a:p>
        </p:txBody>
      </p:sp>
      <p:sp>
        <p:nvSpPr>
          <p:cNvPr id="5" name="Footer Placeholder 4">
            <a:extLst>
              <a:ext uri="{FF2B5EF4-FFF2-40B4-BE49-F238E27FC236}">
                <a16:creationId xmlns:a16="http://schemas.microsoft.com/office/drawing/2014/main" id="{F3E97F43-1ECB-4FC2-863E-26CEE24A008A}"/>
              </a:ext>
            </a:extLst>
          </p:cNvPr>
          <p:cNvSpPr>
            <a:spLocks noGrp="1"/>
          </p:cNvSpPr>
          <p:nvPr>
            <p:ph type="ftr" sz="quarter" idx="3"/>
          </p:nvPr>
        </p:nvSpPr>
        <p:spPr>
          <a:xfrm>
            <a:off x="557924" y="173776"/>
            <a:ext cx="411480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53C7F9D8-4B2E-4871-B2AE-EFC06BE23179}"/>
              </a:ext>
            </a:extLst>
          </p:cNvPr>
          <p:cNvSpPr>
            <a:spLocks noGrp="1"/>
          </p:cNvSpPr>
          <p:nvPr>
            <p:ph type="sldNum" sz="quarter" idx="4"/>
          </p:nvPr>
        </p:nvSpPr>
        <p:spPr>
          <a:xfrm>
            <a:off x="10710710" y="6449535"/>
            <a:ext cx="932279" cy="308453"/>
          </a:xfrm>
          <a:prstGeom prst="rect">
            <a:avLst/>
          </a:prstGeom>
        </p:spPr>
        <p:txBody>
          <a:bodyPr vert="horz" lIns="91440" tIns="45720" rIns="91440" bIns="45720" rtlCol="0" anchor="t"/>
          <a:lstStyle>
            <a:lvl1pPr algn="r">
              <a:defRPr sz="900">
                <a:solidFill>
                  <a:schemeClr val="tx1"/>
                </a:solidFill>
              </a:defRPr>
            </a:lvl1pPr>
          </a:lstStyle>
          <a:p>
            <a:fld id="{6CB39E08-E0E5-4B1A-8F7D-08FE7678A3B6}" type="slidenum">
              <a:rPr lang="en-US" smtClean="0"/>
              <a:pPr/>
              <a:t>‹#›</a:t>
            </a:fld>
            <a:endParaRPr lang="en-US"/>
          </a:p>
        </p:txBody>
      </p:sp>
      <p:cxnSp>
        <p:nvCxnSpPr>
          <p:cNvPr id="7" name="Straight Connector 6">
            <a:extLst>
              <a:ext uri="{FF2B5EF4-FFF2-40B4-BE49-F238E27FC236}">
                <a16:creationId xmlns:a16="http://schemas.microsoft.com/office/drawing/2014/main" id="{462919E4-C488-4107-9EF1-66152F848008}"/>
              </a:ext>
            </a:extLst>
          </p:cNvPr>
          <p:cNvCxnSpPr>
            <a:cxnSpLocks/>
          </p:cNvCxnSpPr>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BF79732-4088-424C-A653-4534E4389443}"/>
              </a:ext>
            </a:extLst>
          </p:cNvPr>
          <p:cNvCxnSpPr>
            <a:cxnSpLocks/>
          </p:cNvCxnSpPr>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5839944"/>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85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2344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rdcu.be/dcb7g"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flickr.com/photos/96261485@N08/26101281843" TargetMode="External"/><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www.open-electronics.org/build-your-own-robotic-arm-out-of-cardboard/"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electronics-lab.com/mirobot-robot-arm-live-kickstarter/" TargetMode="External"/><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pngall.com/team-png"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medium.com/analytics-vidhya/naf-normalized-advantage-function-dqn-for-continuous-control-tasks-b9dcb6ebeab8" TargetMode="External"/><Relationship Id="rId2" Type="http://schemas.openxmlformats.org/officeDocument/2006/relationships/hyperlink" Target="https://youtu.be/CKaN5PgkSBc"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electronics-lab.com/mirobot-robot-arm-live-kickstarter/"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C591C09-04EE-41A7-BC35-466CD8800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FD6A395-8B77-4B2D-AA7E-1B4CE370CB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achine in a laboratory">
            <a:extLst>
              <a:ext uri="{FF2B5EF4-FFF2-40B4-BE49-F238E27FC236}">
                <a16:creationId xmlns:a16="http://schemas.microsoft.com/office/drawing/2014/main" id="{26C52A72-7A7A-CC0D-81A3-E697F2645993}"/>
              </a:ext>
            </a:extLst>
          </p:cNvPr>
          <p:cNvPicPr>
            <a:picLocks noChangeAspect="1"/>
          </p:cNvPicPr>
          <p:nvPr/>
        </p:nvPicPr>
        <p:blipFill rotWithShape="1">
          <a:blip r:embed="rId2">
            <a:alphaModFix amt="50000"/>
          </a:blip>
          <a:srcRect t="11225" b="4505"/>
          <a:stretch/>
        </p:blipFill>
        <p:spPr>
          <a:xfrm>
            <a:off x="21" y="0"/>
            <a:ext cx="12191979" cy="6858000"/>
          </a:xfrm>
          <a:prstGeom prst="rect">
            <a:avLst/>
          </a:prstGeom>
        </p:spPr>
      </p:pic>
      <p:sp>
        <p:nvSpPr>
          <p:cNvPr id="2" name="Title 1">
            <a:extLst>
              <a:ext uri="{FF2B5EF4-FFF2-40B4-BE49-F238E27FC236}">
                <a16:creationId xmlns:a16="http://schemas.microsoft.com/office/drawing/2014/main" id="{D6CB8023-4AF5-BE05-825B-97EF0B32E561}"/>
              </a:ext>
            </a:extLst>
          </p:cNvPr>
          <p:cNvSpPr>
            <a:spLocks noGrp="1"/>
          </p:cNvSpPr>
          <p:nvPr>
            <p:ph type="ctrTitle"/>
          </p:nvPr>
        </p:nvSpPr>
        <p:spPr>
          <a:xfrm>
            <a:off x="6589272" y="1107878"/>
            <a:ext cx="4814317" cy="2106188"/>
          </a:xfrm>
        </p:spPr>
        <p:txBody>
          <a:bodyPr>
            <a:noAutofit/>
          </a:bodyPr>
          <a:lstStyle/>
          <a:p>
            <a:r>
              <a:rPr lang="en-US" sz="3600" b="1" i="0" u="none" strike="noStrike" baseline="0" dirty="0">
                <a:solidFill>
                  <a:schemeClr val="bg1"/>
                </a:solidFill>
                <a:latin typeface="NimbusRomNo9L-Medi"/>
                <a:hlinkClick r:id="rId3">
                  <a:extLst>
                    <a:ext uri="{A12FA001-AC4F-418D-AE19-62706E023703}">
                      <ahyp:hlinkClr xmlns:ahyp="http://schemas.microsoft.com/office/drawing/2018/hyperlinkcolor" val="tx"/>
                    </a:ext>
                  </a:extLst>
                </a:hlinkClick>
              </a:rPr>
              <a:t>Robotic Arm Control and Task Training through Deep Reinforcement Learning</a:t>
            </a:r>
            <a:endParaRPr lang="en-US" sz="3600" b="1" dirty="0">
              <a:solidFill>
                <a:schemeClr val="bg1"/>
              </a:solidFill>
            </a:endParaRPr>
          </a:p>
        </p:txBody>
      </p:sp>
      <p:sp>
        <p:nvSpPr>
          <p:cNvPr id="3" name="Subtitle 2">
            <a:extLst>
              <a:ext uri="{FF2B5EF4-FFF2-40B4-BE49-F238E27FC236}">
                <a16:creationId xmlns:a16="http://schemas.microsoft.com/office/drawing/2014/main" id="{5993972E-CAFA-7D09-2280-CF809613E6F2}"/>
              </a:ext>
            </a:extLst>
          </p:cNvPr>
          <p:cNvSpPr>
            <a:spLocks noGrp="1"/>
          </p:cNvSpPr>
          <p:nvPr>
            <p:ph type="subTitle" idx="1"/>
          </p:nvPr>
        </p:nvSpPr>
        <p:spPr>
          <a:xfrm>
            <a:off x="6729984" y="5267327"/>
            <a:ext cx="4814316" cy="781518"/>
          </a:xfrm>
        </p:spPr>
        <p:txBody>
          <a:bodyPr anchor="b">
            <a:normAutofit/>
          </a:bodyPr>
          <a:lstStyle/>
          <a:p>
            <a:r>
              <a:rPr lang="it-IT" sz="1800" b="0" i="1" u="none" strike="noStrike" baseline="0" dirty="0">
                <a:solidFill>
                  <a:schemeClr val="bg1"/>
                </a:solidFill>
                <a:latin typeface="NimbusRomNo9L-Regu"/>
              </a:rPr>
              <a:t>Andrea Franceschetti</a:t>
            </a:r>
            <a:r>
              <a:rPr lang="it-IT" sz="1800" b="0" i="1" u="none" strike="noStrike" baseline="0" dirty="0">
                <a:solidFill>
                  <a:schemeClr val="bg1"/>
                </a:solidFill>
                <a:latin typeface="CMR8"/>
              </a:rPr>
              <a:t>1</a:t>
            </a:r>
            <a:r>
              <a:rPr lang="it-IT" sz="1800" b="0" i="1" u="none" strike="noStrike" baseline="0" dirty="0">
                <a:solidFill>
                  <a:schemeClr val="bg1"/>
                </a:solidFill>
                <a:latin typeface="NimbusRomNo9L-Regu"/>
              </a:rPr>
              <a:t>, Elisa Tosello</a:t>
            </a:r>
            <a:r>
              <a:rPr lang="it-IT" sz="1800" b="0" i="1" u="none" strike="noStrike" baseline="0" dirty="0">
                <a:solidFill>
                  <a:schemeClr val="bg1"/>
                </a:solidFill>
                <a:latin typeface="CMR8"/>
              </a:rPr>
              <a:t>1</a:t>
            </a:r>
            <a:r>
              <a:rPr lang="it-IT" sz="1800" b="0" i="1" u="none" strike="noStrike" baseline="0" dirty="0">
                <a:solidFill>
                  <a:schemeClr val="bg1"/>
                </a:solidFill>
                <a:latin typeface="NimbusRomNo9L-Regu"/>
              </a:rPr>
              <a:t>, Nicola Castaman</a:t>
            </a:r>
            <a:r>
              <a:rPr lang="it-IT" sz="1800" b="0" i="1" u="none" strike="noStrike" baseline="0" dirty="0">
                <a:solidFill>
                  <a:schemeClr val="bg1"/>
                </a:solidFill>
                <a:latin typeface="CMR8"/>
              </a:rPr>
              <a:t>1</a:t>
            </a:r>
            <a:r>
              <a:rPr lang="it-IT" sz="1800" b="0" i="1" u="none" strike="noStrike" baseline="0" dirty="0">
                <a:solidFill>
                  <a:schemeClr val="bg1"/>
                </a:solidFill>
                <a:latin typeface="NimbusRomNo9L-Regu"/>
              </a:rPr>
              <a:t>, and Stefano Ghidoni</a:t>
            </a:r>
            <a:r>
              <a:rPr lang="it-IT" sz="1800" b="0" i="1" u="none" strike="noStrike" baseline="0" dirty="0">
                <a:solidFill>
                  <a:schemeClr val="bg1"/>
                </a:solidFill>
                <a:latin typeface="CMR8"/>
              </a:rPr>
              <a:t>1</a:t>
            </a:r>
            <a:endParaRPr lang="en-US" i="1" dirty="0">
              <a:solidFill>
                <a:schemeClr val="bg1"/>
              </a:solidFill>
            </a:endParaRPr>
          </a:p>
        </p:txBody>
      </p:sp>
      <p:cxnSp>
        <p:nvCxnSpPr>
          <p:cNvPr id="13" name="Straight Connector 12">
            <a:extLst>
              <a:ext uri="{FF2B5EF4-FFF2-40B4-BE49-F238E27FC236}">
                <a16:creationId xmlns:a16="http://schemas.microsoft.com/office/drawing/2014/main" id="{1C5372E1-5D0A-4FE4-B20F-D0CF85FD06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78719"/>
            <a:ext cx="10905066"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13081F5-C318-4421-A7E9-D7F6810B65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309695"/>
            <a:ext cx="10905066" cy="0"/>
          </a:xfrm>
          <a:prstGeom prst="line">
            <a:avLst/>
          </a:prstGeom>
          <a:ln w="6350">
            <a:solidFill>
              <a:srgbClr val="FFFFFF"/>
            </a:solidFill>
          </a:ln>
        </p:spPr>
        <p:style>
          <a:lnRef idx="1">
            <a:schemeClr val="accent1"/>
          </a:lnRef>
          <a:fillRef idx="0">
            <a:schemeClr val="accent1"/>
          </a:fillRef>
          <a:effectRef idx="0">
            <a:schemeClr val="accent1"/>
          </a:effectRef>
          <a:fontRef idx="minor">
            <a:schemeClr val="tx1"/>
          </a:fontRef>
        </p:style>
      </p:cxnSp>
      <p:pic>
        <p:nvPicPr>
          <p:cNvPr id="7" name="Picture 6" descr="Logo&#10;&#10;Description automatically generated">
            <a:extLst>
              <a:ext uri="{FF2B5EF4-FFF2-40B4-BE49-F238E27FC236}">
                <a16:creationId xmlns:a16="http://schemas.microsoft.com/office/drawing/2014/main" id="{7B11EE30-766D-97A0-4BFC-54FE350258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526" y="800099"/>
            <a:ext cx="2362714" cy="2008307"/>
          </a:xfrm>
          <a:prstGeom prst="rect">
            <a:avLst/>
          </a:prstGeom>
        </p:spPr>
      </p:pic>
      <p:sp>
        <p:nvSpPr>
          <p:cNvPr id="10" name="TextBox 9">
            <a:extLst>
              <a:ext uri="{FF2B5EF4-FFF2-40B4-BE49-F238E27FC236}">
                <a16:creationId xmlns:a16="http://schemas.microsoft.com/office/drawing/2014/main" id="{10B18F02-D0DE-7B86-C172-B97315138A34}"/>
              </a:ext>
            </a:extLst>
          </p:cNvPr>
          <p:cNvSpPr txBox="1"/>
          <p:nvPr/>
        </p:nvSpPr>
        <p:spPr>
          <a:xfrm>
            <a:off x="771525" y="5123225"/>
            <a:ext cx="4505325" cy="954107"/>
          </a:xfrm>
          <a:prstGeom prst="rect">
            <a:avLst/>
          </a:prstGeom>
          <a:noFill/>
        </p:spPr>
        <p:txBody>
          <a:bodyPr wrap="square">
            <a:spAutoFit/>
          </a:bodyPr>
          <a:lstStyle/>
          <a:p>
            <a:pPr marL="0" marR="0">
              <a:spcBef>
                <a:spcPts val="0"/>
              </a:spcBef>
              <a:spcAft>
                <a:spcPts val="0"/>
              </a:spcAft>
            </a:pPr>
            <a:r>
              <a:rPr lang="en-US" sz="1400" b="1" i="1" dirty="0">
                <a:solidFill>
                  <a:schemeClr val="bg1"/>
                </a:solidFill>
                <a:effectLst/>
                <a:latin typeface="Calibri" panose="020F0502020204030204" pitchFamily="34" charset="0"/>
                <a:ea typeface="Times New Roman" panose="02020603050405020304" pitchFamily="18" charset="0"/>
                <a:cs typeface="Arial" panose="020B0604020202020204" pitchFamily="34" charset="0"/>
              </a:rPr>
              <a:t>Robotic Course</a:t>
            </a:r>
            <a:endParaRPr lang="en-US" sz="1400" dirty="0">
              <a:solidFill>
                <a:schemeClr val="bg1"/>
              </a:solidFill>
              <a:effectLst/>
              <a:latin typeface="Calibri" panose="020F0502020204030204" pitchFamily="34" charset="0"/>
              <a:ea typeface="Times New Roman" panose="02020603050405020304" pitchFamily="18" charset="0"/>
              <a:cs typeface="Arial" panose="020B0604020202020204" pitchFamily="34" charset="0"/>
            </a:endParaRPr>
          </a:p>
          <a:p>
            <a:pPr marL="0" marR="0">
              <a:spcBef>
                <a:spcPts val="0"/>
              </a:spcBef>
              <a:spcAft>
                <a:spcPts val="0"/>
              </a:spcAft>
            </a:pPr>
            <a:r>
              <a:rPr lang="en-US" sz="1400" b="1" i="1" dirty="0">
                <a:solidFill>
                  <a:schemeClr val="bg1"/>
                </a:solidFill>
                <a:effectLst/>
                <a:latin typeface="Calibri" panose="020F0502020204030204" pitchFamily="34" charset="0"/>
                <a:ea typeface="Times New Roman" panose="02020603050405020304" pitchFamily="18" charset="0"/>
                <a:cs typeface="Arial" panose="020B0604020202020204" pitchFamily="34" charset="0"/>
              </a:rPr>
              <a:t>Scientific Computing Department</a:t>
            </a:r>
            <a:endParaRPr lang="en-US" sz="1400" dirty="0">
              <a:solidFill>
                <a:schemeClr val="bg1"/>
              </a:solidFill>
              <a:effectLst/>
              <a:latin typeface="Calibri" panose="020F0502020204030204" pitchFamily="34" charset="0"/>
              <a:ea typeface="Times New Roman" panose="02020603050405020304" pitchFamily="18" charset="0"/>
              <a:cs typeface="Arial" panose="020B0604020202020204" pitchFamily="34" charset="0"/>
            </a:endParaRPr>
          </a:p>
          <a:p>
            <a:pPr marL="0" marR="0">
              <a:spcBef>
                <a:spcPts val="0"/>
              </a:spcBef>
              <a:spcAft>
                <a:spcPts val="0"/>
              </a:spcAft>
            </a:pPr>
            <a:r>
              <a:rPr lang="en-US" sz="1400" b="1" i="1" dirty="0">
                <a:solidFill>
                  <a:schemeClr val="bg1"/>
                </a:solidFill>
                <a:effectLst/>
                <a:latin typeface="Calibri" panose="020F0502020204030204" pitchFamily="34" charset="0"/>
                <a:ea typeface="Times New Roman" panose="02020603050405020304" pitchFamily="18" charset="0"/>
                <a:cs typeface="Arial" panose="020B0604020202020204" pitchFamily="34" charset="0"/>
              </a:rPr>
              <a:t>Faculty Of Computer and Information Science</a:t>
            </a:r>
            <a:endParaRPr lang="en-US" sz="1400" dirty="0">
              <a:solidFill>
                <a:schemeClr val="bg1"/>
              </a:solidFill>
              <a:effectLst/>
              <a:latin typeface="Calibri" panose="020F0502020204030204" pitchFamily="34" charset="0"/>
              <a:ea typeface="Times New Roman" panose="02020603050405020304" pitchFamily="18" charset="0"/>
              <a:cs typeface="Arial" panose="020B0604020202020204" pitchFamily="34" charset="0"/>
            </a:endParaRPr>
          </a:p>
          <a:p>
            <a:r>
              <a:rPr lang="en-US" sz="1400" b="1" i="1" dirty="0">
                <a:solidFill>
                  <a:schemeClr val="bg1"/>
                </a:solidFill>
                <a:effectLst/>
                <a:latin typeface="Calibri" panose="020F0502020204030204" pitchFamily="34" charset="0"/>
                <a:ea typeface="Calibri" panose="020F0502020204030204" pitchFamily="34" charset="0"/>
                <a:cs typeface="Arial" panose="020B0604020202020204" pitchFamily="34" charset="0"/>
              </a:rPr>
              <a:t>Ain Shams University</a:t>
            </a:r>
            <a:endParaRPr lang="en-US" sz="1400" dirty="0">
              <a:solidFill>
                <a:schemeClr val="bg1"/>
              </a:solidFill>
            </a:endParaRPr>
          </a:p>
        </p:txBody>
      </p:sp>
    </p:spTree>
    <p:extLst>
      <p:ext uri="{BB962C8B-B14F-4D97-AF65-F5344CB8AC3E}">
        <p14:creationId xmlns:p14="http://schemas.microsoft.com/office/powerpoint/2010/main" val="40135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2- Deep Q-Network with Normalized Advantage Functions (DQN-NAF)</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39" y="2028826"/>
            <a:ext cx="6833236" cy="4029074"/>
          </a:xfrm>
        </p:spPr>
        <p:txBody>
          <a:bodyPr>
            <a:normAutofit fontScale="92500" lnSpcReduction="10000"/>
          </a:bodyPr>
          <a:lstStyle/>
          <a:p>
            <a:r>
              <a:rPr lang="en-US" sz="1900" dirty="0"/>
              <a:t>The Deep Q-Network with Normalized Advantage Functions (DQN-NAF) is a combination of the DQN and NAF algorithms used in deep reinforcement learning. The DQN-NAF algorithm uses a critic network from NAF to estimate Q-values, an actor network to select actions based on a Gaussian policy, and a replay buffer to store experiences. The DQN-NAF algorithm combines the stability and efficiency of DQN “improve the stability of learning” with the improved exploration and exploitation of NAF to create a more robust and efficient deep RL algorithm.</a:t>
            </a:r>
          </a:p>
          <a:p>
            <a:r>
              <a:rPr lang="en-US" sz="1900" dirty="0"/>
              <a:t>This helps to prevent the Q-function from overestimating the value of future rewards.</a:t>
            </a:r>
          </a:p>
          <a:p>
            <a:endParaRPr lang="en-US" dirty="0"/>
          </a:p>
        </p:txBody>
      </p:sp>
      <p:pic>
        <p:nvPicPr>
          <p:cNvPr id="5" name="Picture 4" descr="A picture containing text, screenshot, font, handwriting&#10;&#10;Description automatically generated">
            <a:extLst>
              <a:ext uri="{FF2B5EF4-FFF2-40B4-BE49-F238E27FC236}">
                <a16:creationId xmlns:a16="http://schemas.microsoft.com/office/drawing/2014/main" id="{3E464DCF-BAD9-085D-DF5A-9214BF1BAE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54730" y="1828801"/>
            <a:ext cx="3688630" cy="4229099"/>
          </a:xfrm>
          <a:prstGeom prst="rect">
            <a:avLst/>
          </a:prstGeom>
        </p:spPr>
      </p:pic>
    </p:spTree>
    <p:extLst>
      <p:ext uri="{BB962C8B-B14F-4D97-AF65-F5344CB8AC3E}">
        <p14:creationId xmlns:p14="http://schemas.microsoft.com/office/powerpoint/2010/main" val="4136258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3- Deep Deterministic Policy Gradient (DDPG)</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41" y="2028826"/>
            <a:ext cx="4566284" cy="4029074"/>
          </a:xfrm>
        </p:spPr>
        <p:txBody>
          <a:bodyPr/>
          <a:lstStyle/>
          <a:p>
            <a:r>
              <a:rPr lang="en-US" dirty="0"/>
              <a:t>is an actor-critic algorithm that uses a deterministic policy and a critic to estimate the value function. This helps to improve the efficiency of learning by reducing the variance of the policy updates.</a:t>
            </a:r>
          </a:p>
        </p:txBody>
      </p:sp>
      <p:pic>
        <p:nvPicPr>
          <p:cNvPr id="4" name="Content Placeholder 5" descr="A picture containing automaton, cartoon, robot&#10;&#10;Description automatically generated">
            <a:extLst>
              <a:ext uri="{FF2B5EF4-FFF2-40B4-BE49-F238E27FC236}">
                <a16:creationId xmlns:a16="http://schemas.microsoft.com/office/drawing/2014/main" id="{E39DAB74-FBBC-ADD1-4308-B8B13B653DC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865139" y="2265835"/>
            <a:ext cx="3326861" cy="3905250"/>
          </a:xfrm>
          <a:prstGeom prst="rect">
            <a:avLst/>
          </a:prstGeom>
        </p:spPr>
      </p:pic>
    </p:spTree>
    <p:extLst>
      <p:ext uri="{BB962C8B-B14F-4D97-AF65-F5344CB8AC3E}">
        <p14:creationId xmlns:p14="http://schemas.microsoft.com/office/powerpoint/2010/main" val="2063951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4- Vanilla Policy Gradient (VPG)</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41" y="2028826"/>
            <a:ext cx="4566284" cy="4029074"/>
          </a:xfrm>
        </p:spPr>
        <p:txBody>
          <a:bodyPr/>
          <a:lstStyle/>
          <a:p>
            <a:r>
              <a:rPr lang="en-US" dirty="0"/>
              <a:t>is a policy gradient algorithm that uses the REINFORCE algorithm to update the policy. REINFORCE is a simple policy gradient algorithm that is easy to implement, but it can be unstable during training.</a:t>
            </a:r>
          </a:p>
        </p:txBody>
      </p:sp>
      <p:pic>
        <p:nvPicPr>
          <p:cNvPr id="4" name="Content Placeholder 5" descr="A picture containing automaton, cartoon, robot&#10;&#10;Description automatically generated">
            <a:extLst>
              <a:ext uri="{FF2B5EF4-FFF2-40B4-BE49-F238E27FC236}">
                <a16:creationId xmlns:a16="http://schemas.microsoft.com/office/drawing/2014/main" id="{FF2398FF-B040-E2D5-5D14-D37D04B21550}"/>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865139" y="2265835"/>
            <a:ext cx="3326861" cy="3905250"/>
          </a:xfrm>
          <a:prstGeom prst="rect">
            <a:avLst/>
          </a:prstGeom>
        </p:spPr>
      </p:pic>
    </p:spTree>
    <p:extLst>
      <p:ext uri="{BB962C8B-B14F-4D97-AF65-F5344CB8AC3E}">
        <p14:creationId xmlns:p14="http://schemas.microsoft.com/office/powerpoint/2010/main" val="400342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59DCF-08D3-CFE7-16C7-607AFCD60B25}"/>
              </a:ext>
            </a:extLst>
          </p:cNvPr>
          <p:cNvSpPr>
            <a:spLocks noGrp="1"/>
          </p:cNvSpPr>
          <p:nvPr>
            <p:ph type="title"/>
          </p:nvPr>
        </p:nvSpPr>
        <p:spPr/>
        <p:txBody>
          <a:bodyPr/>
          <a:lstStyle/>
          <a:p>
            <a:r>
              <a:rPr lang="en-US" dirty="0"/>
              <a:t>System Architecture</a:t>
            </a:r>
          </a:p>
        </p:txBody>
      </p:sp>
      <p:sp>
        <p:nvSpPr>
          <p:cNvPr id="3" name="Content Placeholder 2">
            <a:extLst>
              <a:ext uri="{FF2B5EF4-FFF2-40B4-BE49-F238E27FC236}">
                <a16:creationId xmlns:a16="http://schemas.microsoft.com/office/drawing/2014/main" id="{3B4A26E3-0F7E-1B29-4088-7DBEC39A7C67}"/>
              </a:ext>
            </a:extLst>
          </p:cNvPr>
          <p:cNvSpPr>
            <a:spLocks noGrp="1"/>
          </p:cNvSpPr>
          <p:nvPr>
            <p:ph idx="1"/>
          </p:nvPr>
        </p:nvSpPr>
        <p:spPr/>
        <p:txBody>
          <a:bodyPr/>
          <a:lstStyle/>
          <a:p>
            <a:r>
              <a:rPr lang="en-US" dirty="0"/>
              <a:t>The system architecture consists of two components: a high-level planner and a low-level controller.</a:t>
            </a:r>
          </a:p>
          <a:p>
            <a:pPr lvl="1"/>
            <a:r>
              <a:rPr lang="en-US" dirty="0"/>
              <a:t>The high-level planner generates task-specific goals.</a:t>
            </a:r>
          </a:p>
          <a:p>
            <a:pPr lvl="1"/>
            <a:r>
              <a:rPr lang="en-US" dirty="0"/>
              <a:t>low-level controller executes the arm's movements to achieve those goals.</a:t>
            </a:r>
          </a:p>
          <a:p>
            <a:pPr lvl="1"/>
            <a:endParaRPr lang="en-US" dirty="0"/>
          </a:p>
          <a:p>
            <a:r>
              <a:rPr lang="en-US" dirty="0"/>
              <a:t> The arm used in this study is a </a:t>
            </a:r>
            <a:r>
              <a:rPr lang="en-US" b="1" dirty="0">
                <a:solidFill>
                  <a:schemeClr val="accent1"/>
                </a:solidFill>
              </a:rPr>
              <a:t>6-DOF robotic arm </a:t>
            </a:r>
            <a:r>
              <a:rPr lang="en-US" dirty="0"/>
              <a:t>with a parallel gripper.</a:t>
            </a:r>
          </a:p>
        </p:txBody>
      </p:sp>
      <p:pic>
        <p:nvPicPr>
          <p:cNvPr id="4" name="Content Placeholder 5" descr="A picture containing automaton, cartoon, robot&#10;&#10;Description automatically generated">
            <a:extLst>
              <a:ext uri="{FF2B5EF4-FFF2-40B4-BE49-F238E27FC236}">
                <a16:creationId xmlns:a16="http://schemas.microsoft.com/office/drawing/2014/main" id="{398B95B1-E811-6CA6-9EF1-E263BE1C3DF5}"/>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9155787" y="2607013"/>
            <a:ext cx="3036213" cy="3564072"/>
          </a:xfrm>
          <a:prstGeom prst="rect">
            <a:avLst/>
          </a:prstGeom>
        </p:spPr>
      </p:pic>
    </p:spTree>
    <p:extLst>
      <p:ext uri="{BB962C8B-B14F-4D97-AF65-F5344CB8AC3E}">
        <p14:creationId xmlns:p14="http://schemas.microsoft.com/office/powerpoint/2010/main" val="24891565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7D7F-C200-397C-8C97-3E365DCD6E38}"/>
              </a:ext>
            </a:extLst>
          </p:cNvPr>
          <p:cNvSpPr>
            <a:spLocks noGrp="1"/>
          </p:cNvSpPr>
          <p:nvPr>
            <p:ph type="title"/>
          </p:nvPr>
        </p:nvSpPr>
        <p:spPr>
          <a:xfrm>
            <a:off x="548639" y="950976"/>
            <a:ext cx="10995659" cy="1077849"/>
          </a:xfrm>
        </p:spPr>
        <p:txBody>
          <a:bodyPr>
            <a:normAutofit/>
          </a:bodyPr>
          <a:lstStyle/>
          <a:p>
            <a:r>
              <a:rPr lang="en-US" sz="4400" dirty="0"/>
              <a:t>Sensors and Data:</a:t>
            </a:r>
          </a:p>
        </p:txBody>
      </p:sp>
      <p:sp>
        <p:nvSpPr>
          <p:cNvPr id="3" name="Content Placeholder 2">
            <a:extLst>
              <a:ext uri="{FF2B5EF4-FFF2-40B4-BE49-F238E27FC236}">
                <a16:creationId xmlns:a16="http://schemas.microsoft.com/office/drawing/2014/main" id="{F993CEE9-3A3F-444D-DF7C-F7606B21BEB1}"/>
              </a:ext>
            </a:extLst>
          </p:cNvPr>
          <p:cNvSpPr>
            <a:spLocks noGrp="1"/>
          </p:cNvSpPr>
          <p:nvPr>
            <p:ph idx="1"/>
          </p:nvPr>
        </p:nvSpPr>
        <p:spPr>
          <a:xfrm>
            <a:off x="548639" y="2412462"/>
            <a:ext cx="4099559" cy="3825402"/>
          </a:xfrm>
        </p:spPr>
        <p:txBody>
          <a:bodyPr>
            <a:normAutofit/>
          </a:bodyPr>
          <a:lstStyle/>
          <a:p>
            <a:r>
              <a:rPr lang="en-US" b="0" i="0" dirty="0">
                <a:effectLst/>
              </a:rPr>
              <a:t>The arm is equipped with encoders to measure the </a:t>
            </a:r>
            <a:r>
              <a:rPr lang="en-US" b="0" i="0" u="none" strike="noStrike" dirty="0">
                <a:effectLst/>
              </a:rPr>
              <a:t>joint angles</a:t>
            </a:r>
            <a:r>
              <a:rPr lang="en-US" b="0" i="0" dirty="0">
                <a:effectLst/>
              </a:rPr>
              <a:t> and a depth camera to perceive the environment. The depth camera is used to generate </a:t>
            </a:r>
            <a:r>
              <a:rPr lang="en-US" b="0" i="0" u="none" strike="noStrike" dirty="0">
                <a:effectLst/>
              </a:rPr>
              <a:t>point clouds</a:t>
            </a:r>
            <a:r>
              <a:rPr lang="en-US" b="0" i="0" dirty="0">
                <a:effectLst/>
              </a:rPr>
              <a:t>, which are then processed to extract features for use in the high-level planner.</a:t>
            </a:r>
            <a:endParaRPr lang="en-US" dirty="0"/>
          </a:p>
        </p:txBody>
      </p:sp>
      <p:pic>
        <p:nvPicPr>
          <p:cNvPr id="5" name="Picture 4" descr="A picture containing auto part, tire, wheel, machine&#10;&#10;Description automatically generated">
            <a:extLst>
              <a:ext uri="{FF2B5EF4-FFF2-40B4-BE49-F238E27FC236}">
                <a16:creationId xmlns:a16="http://schemas.microsoft.com/office/drawing/2014/main" id="{CFA02E0A-8D3C-C588-B2A0-AFF5EA972D9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7263" r="1" b="22167"/>
          <a:stretch/>
        </p:blipFill>
        <p:spPr>
          <a:xfrm>
            <a:off x="4648200" y="2412462"/>
            <a:ext cx="6915150" cy="3660028"/>
          </a:xfrm>
          <a:prstGeom prst="rect">
            <a:avLst/>
          </a:prstGeom>
          <a:noFill/>
        </p:spPr>
      </p:pic>
      <p:sp>
        <p:nvSpPr>
          <p:cNvPr id="15" name="Slide Number Placeholder 5">
            <a:extLst>
              <a:ext uri="{FF2B5EF4-FFF2-40B4-BE49-F238E27FC236}">
                <a16:creationId xmlns:a16="http://schemas.microsoft.com/office/drawing/2014/main" id="{6D4D1CD5-79A4-491C-85F0-0EE21E8849CB}"/>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14</a:t>
            </a:fld>
            <a:endParaRPr lang="en-US"/>
          </a:p>
        </p:txBody>
      </p:sp>
    </p:spTree>
    <p:extLst>
      <p:ext uri="{BB962C8B-B14F-4D97-AF65-F5344CB8AC3E}">
        <p14:creationId xmlns:p14="http://schemas.microsoft.com/office/powerpoint/2010/main" val="18511584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9CB93-6C91-1EE9-8025-BF4242E94C59}"/>
              </a:ext>
            </a:extLst>
          </p:cNvPr>
          <p:cNvSpPr>
            <a:spLocks noGrp="1"/>
          </p:cNvSpPr>
          <p:nvPr>
            <p:ph type="title"/>
          </p:nvPr>
        </p:nvSpPr>
        <p:spPr/>
        <p:txBody>
          <a:bodyPr/>
          <a:lstStyle/>
          <a:p>
            <a:r>
              <a:rPr lang="en-US" dirty="0"/>
              <a:t>Applications</a:t>
            </a:r>
          </a:p>
        </p:txBody>
      </p:sp>
      <p:sp>
        <p:nvSpPr>
          <p:cNvPr id="3" name="Content Placeholder 2">
            <a:extLst>
              <a:ext uri="{FF2B5EF4-FFF2-40B4-BE49-F238E27FC236}">
                <a16:creationId xmlns:a16="http://schemas.microsoft.com/office/drawing/2014/main" id="{9DEFE0FC-000F-4320-398D-2006304081D2}"/>
              </a:ext>
            </a:extLst>
          </p:cNvPr>
          <p:cNvSpPr>
            <a:spLocks noGrp="1"/>
          </p:cNvSpPr>
          <p:nvPr>
            <p:ph idx="1"/>
          </p:nvPr>
        </p:nvSpPr>
        <p:spPr>
          <a:xfrm>
            <a:off x="548639" y="1771650"/>
            <a:ext cx="8261986" cy="4248150"/>
          </a:xfrm>
        </p:spPr>
        <p:txBody>
          <a:bodyPr>
            <a:normAutofit/>
          </a:bodyPr>
          <a:lstStyle/>
          <a:p>
            <a:r>
              <a:rPr lang="en-US" b="0" i="0" dirty="0">
                <a:effectLst/>
                <a:latin typeface="-apple-system"/>
              </a:rPr>
              <a:t>The proposed framework has potential applications in a variety of industries, including manufacturing, logistics, and healthcare. The ability to train a robotic arm to perform a wide range of tasks could improve efficiency and reduce costs in many industries.</a:t>
            </a:r>
          </a:p>
          <a:p>
            <a:pPr marL="0" indent="0" algn="l">
              <a:buNone/>
            </a:pPr>
            <a:r>
              <a:rPr lang="en-US" b="0" i="0" dirty="0">
                <a:effectLst/>
                <a:latin typeface="-apple-system"/>
              </a:rPr>
              <a:t>Some of the tasks that the robotic arm was trained to perform include:</a:t>
            </a:r>
          </a:p>
          <a:p>
            <a:pPr lvl="1"/>
            <a:r>
              <a:rPr lang="en-US" b="0" i="0" dirty="0">
                <a:effectLst/>
                <a:latin typeface="-apple-system"/>
              </a:rPr>
              <a:t>Grasping and moving objects to specific locations</a:t>
            </a:r>
          </a:p>
          <a:p>
            <a:pPr lvl="1"/>
            <a:r>
              <a:rPr lang="en-US" b="0" i="0" dirty="0">
                <a:effectLst/>
                <a:latin typeface="-apple-system"/>
              </a:rPr>
              <a:t>Pushing objects to specific locations</a:t>
            </a:r>
          </a:p>
          <a:p>
            <a:pPr lvl="1"/>
            <a:r>
              <a:rPr lang="en-US" b="0" i="0" dirty="0">
                <a:effectLst/>
                <a:latin typeface="-apple-system"/>
              </a:rPr>
              <a:t>Opening and closing drawers</a:t>
            </a:r>
          </a:p>
          <a:p>
            <a:pPr lvl="1"/>
            <a:r>
              <a:rPr lang="en-US" b="0" i="0" dirty="0">
                <a:effectLst/>
                <a:latin typeface="-apple-system"/>
              </a:rPr>
              <a:t>Turning a valve</a:t>
            </a:r>
          </a:p>
          <a:p>
            <a:pPr lvl="1"/>
            <a:r>
              <a:rPr lang="en-US" b="0" i="0" dirty="0">
                <a:effectLst/>
                <a:latin typeface="-apple-system"/>
              </a:rPr>
              <a:t>Moving a lever</a:t>
            </a:r>
          </a:p>
          <a:p>
            <a:endParaRPr lang="en-US" dirty="0"/>
          </a:p>
        </p:txBody>
      </p:sp>
      <p:pic>
        <p:nvPicPr>
          <p:cNvPr id="8" name="Picture 7" descr="A picture containing indoor, wall, equipment, office supplies&#10;&#10;Description automatically generated">
            <a:extLst>
              <a:ext uri="{FF2B5EF4-FFF2-40B4-BE49-F238E27FC236}">
                <a16:creationId xmlns:a16="http://schemas.microsoft.com/office/drawing/2014/main" id="{27E6F3E7-1099-D31A-C4DA-924D292C58A7}"/>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21478"/>
          <a:stretch/>
        </p:blipFill>
        <p:spPr>
          <a:xfrm>
            <a:off x="8128151" y="3337894"/>
            <a:ext cx="3416147" cy="256913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587109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obotic Arm Control and Task Training through Deep Reinforcement Learning.mp4">
            <a:hlinkClick r:id="" action="ppaction://media"/>
            <a:extLst>
              <a:ext uri="{FF2B5EF4-FFF2-40B4-BE49-F238E27FC236}">
                <a16:creationId xmlns:a16="http://schemas.microsoft.com/office/drawing/2014/main" id="{BA310C6A-1635-A475-AA1B-38E0C5AD50C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325180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80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C64FC-7A90-1341-66F6-0B6F455D0142}"/>
              </a:ext>
            </a:extLst>
          </p:cNvPr>
          <p:cNvSpPr>
            <a:spLocks noGrp="1"/>
          </p:cNvSpPr>
          <p:nvPr>
            <p:ph type="title"/>
          </p:nvPr>
        </p:nvSpPr>
        <p:spPr/>
        <p:txBody>
          <a:bodyPr/>
          <a:lstStyle/>
          <a:p>
            <a:r>
              <a:rPr lang="en-US" dirty="0"/>
              <a:t>Experiments</a:t>
            </a:r>
          </a:p>
        </p:txBody>
      </p:sp>
      <p:sp>
        <p:nvSpPr>
          <p:cNvPr id="3" name="Content Placeholder 2">
            <a:extLst>
              <a:ext uri="{FF2B5EF4-FFF2-40B4-BE49-F238E27FC236}">
                <a16:creationId xmlns:a16="http://schemas.microsoft.com/office/drawing/2014/main" id="{FBCD97F9-4EB8-C414-4EA6-B4ADB342675B}"/>
              </a:ext>
            </a:extLst>
          </p:cNvPr>
          <p:cNvSpPr>
            <a:spLocks noGrp="1"/>
          </p:cNvSpPr>
          <p:nvPr>
            <p:ph idx="1"/>
          </p:nvPr>
        </p:nvSpPr>
        <p:spPr>
          <a:xfrm>
            <a:off x="548640" y="1638301"/>
            <a:ext cx="8233409" cy="4419600"/>
          </a:xfrm>
        </p:spPr>
        <p:txBody>
          <a:bodyPr>
            <a:normAutofit fontScale="92500" lnSpcReduction="20000"/>
          </a:bodyPr>
          <a:lstStyle/>
          <a:p>
            <a:r>
              <a:rPr lang="en-US" dirty="0"/>
              <a:t>In these experiments, they used a simulated environment to train and test the robotic arm.</a:t>
            </a:r>
          </a:p>
          <a:p>
            <a:r>
              <a:rPr lang="en-US" dirty="0"/>
              <a:t>The simulated environment consists of a table with objects placed on it. The depth camera mounted on the arm is used to generate point clouds of the objects, which are then used by the high-level planner to generate task-specific goals. The arm's movements are simulated using physics-based simulation software.</a:t>
            </a:r>
          </a:p>
          <a:p>
            <a:r>
              <a:rPr lang="en-US" dirty="0"/>
              <a:t>The authors evaluated the performance of their framework by testing the arm's ability to perform a variety of tasks, including grasping and moving objects to specific locations, pushing objects to specific locations, opening and closing drawers, turning a valve, and moving a lever. They compared the performance of their framework to that of a baseline method, which uses a handcrafted controller to perform the same tasks.</a:t>
            </a:r>
          </a:p>
        </p:txBody>
      </p:sp>
      <p:pic>
        <p:nvPicPr>
          <p:cNvPr id="5" name="Picture 4">
            <a:extLst>
              <a:ext uri="{FF2B5EF4-FFF2-40B4-BE49-F238E27FC236}">
                <a16:creationId xmlns:a16="http://schemas.microsoft.com/office/drawing/2014/main" id="{6FEE7EC0-7DFB-9852-DD12-F908F6CF924E}"/>
              </a:ext>
            </a:extLst>
          </p:cNvPr>
          <p:cNvPicPr>
            <a:picLocks noChangeAspect="1"/>
          </p:cNvPicPr>
          <p:nvPr/>
        </p:nvPicPr>
        <p:blipFill>
          <a:blip r:embed="rId2"/>
          <a:stretch>
            <a:fillRect/>
          </a:stretch>
        </p:blipFill>
        <p:spPr>
          <a:xfrm>
            <a:off x="8782049" y="3165927"/>
            <a:ext cx="3076575" cy="274109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988972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F8728-70BB-5BF2-94F4-B1FAC04FF0F9}"/>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3BFF39E4-FE79-229C-8A2A-7CB4C346DE2B}"/>
              </a:ext>
            </a:extLst>
          </p:cNvPr>
          <p:cNvSpPr>
            <a:spLocks noGrp="1"/>
          </p:cNvSpPr>
          <p:nvPr>
            <p:ph idx="1"/>
          </p:nvPr>
        </p:nvSpPr>
        <p:spPr>
          <a:xfrm>
            <a:off x="548641" y="2028826"/>
            <a:ext cx="7104489" cy="4029074"/>
          </a:xfrm>
        </p:spPr>
        <p:txBody>
          <a:bodyPr/>
          <a:lstStyle/>
          <a:p>
            <a:r>
              <a:rPr lang="en-US" b="0" i="0" dirty="0">
                <a:effectLst/>
                <a:latin typeface="Google Sans"/>
              </a:rPr>
              <a:t>The authors evaluate their method on a simulated robotic arm.</a:t>
            </a:r>
          </a:p>
          <a:p>
            <a:r>
              <a:rPr lang="en-US" b="0" i="0" dirty="0">
                <a:effectLst/>
                <a:latin typeface="Google Sans"/>
              </a:rPr>
              <a:t> They train the arm to perform two tasks:</a:t>
            </a:r>
          </a:p>
          <a:p>
            <a:pPr lvl="1"/>
            <a:r>
              <a:rPr lang="en-US" b="0" i="0" dirty="0">
                <a:effectLst/>
                <a:latin typeface="Google Sans"/>
              </a:rPr>
              <a:t> reaching a random target pose </a:t>
            </a:r>
          </a:p>
          <a:p>
            <a:pPr lvl="1"/>
            <a:r>
              <a:rPr lang="en-US" b="0" i="0" dirty="0">
                <a:effectLst/>
                <a:latin typeface="Google Sans"/>
              </a:rPr>
              <a:t> pick-and-place an object. </a:t>
            </a:r>
          </a:p>
          <a:p>
            <a:pPr lvl="1"/>
            <a:endParaRPr lang="en-US" dirty="0">
              <a:latin typeface="Google Sans"/>
            </a:endParaRPr>
          </a:p>
          <a:p>
            <a:pPr marL="0" indent="0">
              <a:buNone/>
            </a:pPr>
            <a:r>
              <a:rPr lang="en-US" b="0" i="0" dirty="0">
                <a:effectLst/>
                <a:latin typeface="Google Sans"/>
              </a:rPr>
              <a:t> The authors show that their method can learn to perform both tasks successfully.</a:t>
            </a:r>
            <a:endParaRPr lang="en-US" dirty="0"/>
          </a:p>
        </p:txBody>
      </p:sp>
      <p:pic>
        <p:nvPicPr>
          <p:cNvPr id="5" name="Picture 4" descr="A picture containing LEGO, toy, tool, indoor&#10;&#10;Description automatically generated">
            <a:extLst>
              <a:ext uri="{FF2B5EF4-FFF2-40B4-BE49-F238E27FC236}">
                <a16:creationId xmlns:a16="http://schemas.microsoft.com/office/drawing/2014/main" id="{98147AF0-5BB6-8BE6-D529-EB785E68318C}"/>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7269" r="22775"/>
          <a:stretch/>
        </p:blipFill>
        <p:spPr>
          <a:xfrm>
            <a:off x="7784821" y="1753928"/>
            <a:ext cx="3627785" cy="403382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499309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50383-107A-AA1F-6D2D-6F6F6BD28DD8}"/>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D0D3D8BD-97A6-E16A-4B44-74A8BBBD4432}"/>
              </a:ext>
            </a:extLst>
          </p:cNvPr>
          <p:cNvSpPr>
            <a:spLocks noGrp="1"/>
          </p:cNvSpPr>
          <p:nvPr>
            <p:ph idx="1"/>
          </p:nvPr>
        </p:nvSpPr>
        <p:spPr>
          <a:xfrm>
            <a:off x="548641" y="2028826"/>
            <a:ext cx="5099684" cy="4029074"/>
          </a:xfrm>
        </p:spPr>
        <p:txBody>
          <a:bodyPr/>
          <a:lstStyle/>
          <a:p>
            <a:r>
              <a:rPr lang="en-US" dirty="0"/>
              <a:t>The results of the simulated experiments show that the proposed framework outperforms the baseline method in terms of success rate and task completion time. The arm was able to perform a wide range of tasks in the simulated environment, demonstrating the effectiveness of the proposed framework.</a:t>
            </a:r>
          </a:p>
        </p:txBody>
      </p:sp>
      <p:pic>
        <p:nvPicPr>
          <p:cNvPr id="5" name="Picture 4" descr="A picture containing text, screenshot, plot, line&#10;&#10;Description automatically generated">
            <a:extLst>
              <a:ext uri="{FF2B5EF4-FFF2-40B4-BE49-F238E27FC236}">
                <a16:creationId xmlns:a16="http://schemas.microsoft.com/office/drawing/2014/main" id="{2C1367F0-DB98-3643-C286-14154A9700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2554" y="1532510"/>
            <a:ext cx="5166254" cy="4167897"/>
          </a:xfrm>
          <a:prstGeom prst="rect">
            <a:avLst/>
          </a:prstGeom>
        </p:spPr>
      </p:pic>
    </p:spTree>
    <p:extLst>
      <p:ext uri="{BB962C8B-B14F-4D97-AF65-F5344CB8AC3E}">
        <p14:creationId xmlns:p14="http://schemas.microsoft.com/office/powerpoint/2010/main" val="2653827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7C753-0D45-B37C-E4C8-86E1D451FE0D}"/>
              </a:ext>
            </a:extLst>
          </p:cNvPr>
          <p:cNvSpPr>
            <a:spLocks noGrp="1"/>
          </p:cNvSpPr>
          <p:nvPr>
            <p:ph type="title"/>
          </p:nvPr>
        </p:nvSpPr>
        <p:spPr>
          <a:xfrm>
            <a:off x="548639" y="1074801"/>
            <a:ext cx="10995659" cy="1077849"/>
          </a:xfrm>
        </p:spPr>
        <p:txBody>
          <a:bodyPr/>
          <a:lstStyle/>
          <a:p>
            <a:r>
              <a:rPr lang="en-US" dirty="0"/>
              <a:t>Team Members:</a:t>
            </a:r>
            <a:br>
              <a:rPr lang="en-US" dirty="0"/>
            </a:br>
            <a:endParaRPr lang="en-US" dirty="0"/>
          </a:p>
        </p:txBody>
      </p:sp>
      <p:sp>
        <p:nvSpPr>
          <p:cNvPr id="3" name="Content Placeholder 2">
            <a:extLst>
              <a:ext uri="{FF2B5EF4-FFF2-40B4-BE49-F238E27FC236}">
                <a16:creationId xmlns:a16="http://schemas.microsoft.com/office/drawing/2014/main" id="{7B8ED30C-1D03-E104-6BFC-3FB28BE2D4AF}"/>
              </a:ext>
            </a:extLst>
          </p:cNvPr>
          <p:cNvSpPr>
            <a:spLocks noGrp="1"/>
          </p:cNvSpPr>
          <p:nvPr>
            <p:ph idx="1"/>
          </p:nvPr>
        </p:nvSpPr>
        <p:spPr>
          <a:xfrm>
            <a:off x="548639" y="1838326"/>
            <a:ext cx="7290434" cy="4029074"/>
          </a:xfrm>
        </p:spPr>
        <p:txBody>
          <a:bodyPr>
            <a:normAutofit/>
          </a:bodyPr>
          <a:lstStyle/>
          <a:p>
            <a:r>
              <a:rPr lang="en-US" sz="2800" dirty="0"/>
              <a:t>Osama Anter Mohamed Afify</a:t>
            </a:r>
          </a:p>
          <a:p>
            <a:r>
              <a:rPr lang="en-US" sz="2800" dirty="0"/>
              <a:t>Ahmed Mohamed Ibrahim Mohamed</a:t>
            </a:r>
          </a:p>
          <a:p>
            <a:r>
              <a:rPr lang="en-US" sz="2800" dirty="0"/>
              <a:t>Adham Mohamed Tawfik  Mohamed</a:t>
            </a:r>
          </a:p>
          <a:p>
            <a:r>
              <a:rPr lang="en-US" sz="2800" dirty="0"/>
              <a:t>Ahmed Mohamed Ali Abdelrahman</a:t>
            </a:r>
          </a:p>
          <a:p>
            <a:r>
              <a:rPr lang="en-US" sz="2800" dirty="0"/>
              <a:t>Tarek Ashraf Mahmoud Hussein</a:t>
            </a:r>
          </a:p>
          <a:p>
            <a:endParaRPr lang="en-US" sz="2800" dirty="0"/>
          </a:p>
        </p:txBody>
      </p:sp>
      <p:sp>
        <p:nvSpPr>
          <p:cNvPr id="5" name="TextBox 4">
            <a:extLst>
              <a:ext uri="{FF2B5EF4-FFF2-40B4-BE49-F238E27FC236}">
                <a16:creationId xmlns:a16="http://schemas.microsoft.com/office/drawing/2014/main" id="{1103D39E-09F9-D3A7-10B0-13A13CFA5AEA}"/>
              </a:ext>
            </a:extLst>
          </p:cNvPr>
          <p:cNvSpPr txBox="1"/>
          <p:nvPr/>
        </p:nvSpPr>
        <p:spPr>
          <a:xfrm>
            <a:off x="7408068" y="5122927"/>
            <a:ext cx="4567237" cy="1077218"/>
          </a:xfrm>
          <a:prstGeom prst="rect">
            <a:avLst/>
          </a:prstGeom>
          <a:noFill/>
        </p:spPr>
        <p:txBody>
          <a:bodyPr wrap="square" rtlCol="0">
            <a:spAutoFit/>
          </a:bodyPr>
          <a:lstStyle/>
          <a:p>
            <a:r>
              <a:rPr lang="en-US" sz="3200" b="1" dirty="0">
                <a:solidFill>
                  <a:schemeClr val="accent1"/>
                </a:solidFill>
              </a:rPr>
              <a:t>Under Supervise </a:t>
            </a:r>
          </a:p>
          <a:p>
            <a:r>
              <a:rPr lang="en-US" sz="3200" dirty="0"/>
              <a:t>	</a:t>
            </a:r>
            <a:r>
              <a:rPr lang="en-US" sz="2800" dirty="0"/>
              <a:t>Dr. Mohamed Marey</a:t>
            </a:r>
          </a:p>
        </p:txBody>
      </p:sp>
      <p:pic>
        <p:nvPicPr>
          <p:cNvPr id="7" name="Picture 6" descr="A group of people giving each other a high five&#10;&#10;Description automatically generated with medium confidence">
            <a:extLst>
              <a:ext uri="{FF2B5EF4-FFF2-40B4-BE49-F238E27FC236}">
                <a16:creationId xmlns:a16="http://schemas.microsoft.com/office/drawing/2014/main" id="{39BA37CE-2256-C085-C01A-5F4B8D2C475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705962" y="1195387"/>
            <a:ext cx="3895725" cy="3895725"/>
          </a:xfrm>
          <a:prstGeom prst="rect">
            <a:avLst/>
          </a:prstGeom>
        </p:spPr>
      </p:pic>
      <p:sp>
        <p:nvSpPr>
          <p:cNvPr id="8" name="TextBox 7">
            <a:extLst>
              <a:ext uri="{FF2B5EF4-FFF2-40B4-BE49-F238E27FC236}">
                <a16:creationId xmlns:a16="http://schemas.microsoft.com/office/drawing/2014/main" id="{EE2B86B8-FF9A-7745-57C6-2ED9DF5B27EE}"/>
              </a:ext>
            </a:extLst>
          </p:cNvPr>
          <p:cNvSpPr txBox="1"/>
          <p:nvPr/>
        </p:nvSpPr>
        <p:spPr>
          <a:xfrm>
            <a:off x="2667000" y="6858000"/>
            <a:ext cx="6858000" cy="230832"/>
          </a:xfrm>
          <a:prstGeom prst="rect">
            <a:avLst/>
          </a:prstGeom>
          <a:noFill/>
        </p:spPr>
        <p:txBody>
          <a:bodyPr wrap="square" rtlCol="0">
            <a:spAutoFit/>
          </a:bodyPr>
          <a:lstStyle/>
          <a:p>
            <a:r>
              <a:rPr lang="en-US" sz="900">
                <a:hlinkClick r:id="rId3" tooltip="https://www.pngall.com/team-png"/>
              </a:rPr>
              <a:t>This Photo</a:t>
            </a:r>
            <a:r>
              <a:rPr lang="en-US" sz="900"/>
              <a:t> by Unknown Author is licensed under </a:t>
            </a:r>
            <a:r>
              <a:rPr lang="en-US" sz="900">
                <a:hlinkClick r:id="rId4" tooltip="https://creativecommons.org/licenses/by-nc/3.0/"/>
              </a:rPr>
              <a:t>CC BY-NC</a:t>
            </a:r>
            <a:endParaRPr lang="en-US" sz="900"/>
          </a:p>
        </p:txBody>
      </p:sp>
    </p:spTree>
    <p:extLst>
      <p:ext uri="{BB962C8B-B14F-4D97-AF65-F5344CB8AC3E}">
        <p14:creationId xmlns:p14="http://schemas.microsoft.com/office/powerpoint/2010/main" val="54004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down)">
                                      <p:cBhvr>
                                        <p:cTn id="7" dur="500"/>
                                        <p:tgtEl>
                                          <p:spTgt spid="5">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wipe(down)">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inVertical)">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barn(inVertical)">
                                      <p:cBhvr>
                                        <p:cTn id="25" dur="500"/>
                                        <p:tgtEl>
                                          <p:spTgt spid="3">
                                            <p:txEl>
                                              <p:pRg st="0" end="0"/>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3">
                                            <p:txEl>
                                              <p:pRg st="1" end="1"/>
                                            </p:txEl>
                                          </p:spTgt>
                                        </p:tgtEl>
                                        <p:attrNameLst>
                                          <p:attrName>style.visibility</p:attrName>
                                        </p:attrNameLst>
                                      </p:cBhvr>
                                      <p:to>
                                        <p:strVal val="visible"/>
                                      </p:to>
                                    </p:set>
                                    <p:animEffect transition="in" filter="barn(inVertical)">
                                      <p:cBhvr>
                                        <p:cTn id="28" dur="500"/>
                                        <p:tgtEl>
                                          <p:spTgt spid="3">
                                            <p:txEl>
                                              <p:pRg st="1" end="1"/>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barn(inVertical)">
                                      <p:cBhvr>
                                        <p:cTn id="31" dur="500"/>
                                        <p:tgtEl>
                                          <p:spTgt spid="3">
                                            <p:txEl>
                                              <p:pRg st="2" end="2"/>
                                            </p:txEl>
                                          </p:spTgt>
                                        </p:tgtEl>
                                      </p:cBhvr>
                                    </p:animEffect>
                                  </p:childTnLst>
                                </p:cTn>
                              </p:par>
                              <p:par>
                                <p:cTn id="32" presetID="16" presetClass="entr" presetSubtype="21" fill="hold" nodeType="with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barn(inVertical)">
                                      <p:cBhvr>
                                        <p:cTn id="34" dur="500"/>
                                        <p:tgtEl>
                                          <p:spTgt spid="3">
                                            <p:txEl>
                                              <p:pRg st="3" end="3"/>
                                            </p:txEl>
                                          </p:spTgt>
                                        </p:tgtEl>
                                      </p:cBhvr>
                                    </p:animEffect>
                                  </p:childTnLst>
                                </p:cTn>
                              </p:par>
                              <p:par>
                                <p:cTn id="35" presetID="16" presetClass="entr" presetSubtype="21" fill="hold" nodeType="with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barn(inVertical)">
                                      <p:cBhvr>
                                        <p:cTn id="3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42F9B-B8C5-433C-C00D-1A8BD6CC274D}"/>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0D9199DB-947E-BB37-7D90-AF362A1F4F76}"/>
              </a:ext>
            </a:extLst>
          </p:cNvPr>
          <p:cNvSpPr>
            <a:spLocks noGrp="1"/>
          </p:cNvSpPr>
          <p:nvPr>
            <p:ph idx="1"/>
          </p:nvPr>
        </p:nvSpPr>
        <p:spPr>
          <a:xfrm>
            <a:off x="548638" y="1877950"/>
            <a:ext cx="10995660" cy="4029074"/>
          </a:xfrm>
        </p:spPr>
        <p:txBody>
          <a:bodyPr>
            <a:normAutofit fontScale="92500" lnSpcReduction="20000"/>
          </a:bodyPr>
          <a:lstStyle/>
          <a:p>
            <a:r>
              <a:rPr lang="en-US" dirty="0"/>
              <a:t>The authors found that </a:t>
            </a:r>
            <a:r>
              <a:rPr lang="en-US" b="1" dirty="0">
                <a:solidFill>
                  <a:schemeClr val="accent1"/>
                </a:solidFill>
              </a:rPr>
              <a:t>TRPO and DQN-NAF </a:t>
            </a:r>
            <a:r>
              <a:rPr lang="en-US" dirty="0"/>
              <a:t>performed the best on both tasks. TRPO was able to reach the target pose more quickly and consistently than the other algorithms. DQN-NAF was able to pick and place the object more accurately than the other algorithms.</a:t>
            </a:r>
          </a:p>
          <a:p>
            <a:endParaRPr lang="en-US" dirty="0"/>
          </a:p>
          <a:p>
            <a:r>
              <a:rPr lang="en-US" dirty="0"/>
              <a:t>The authors conclude that TRPO and DQN-NAF are the best DRL algorithms for robotic arm control. They are more effective than other algorithms at reaching target poses and pick-and-place objects.</a:t>
            </a:r>
          </a:p>
          <a:p>
            <a:endParaRPr lang="en-US" dirty="0"/>
          </a:p>
          <a:p>
            <a:r>
              <a:rPr lang="en-US" dirty="0"/>
              <a:t>The authors note that the experiments were conducted in simulation. They plan to conduct further experiments in the real world to evaluate the performance of the algorithms in a more challenging environment.</a:t>
            </a:r>
          </a:p>
          <a:p>
            <a:endParaRPr lang="en-US" dirty="0"/>
          </a:p>
        </p:txBody>
      </p:sp>
    </p:spTree>
    <p:extLst>
      <p:ext uri="{BB962C8B-B14F-4D97-AF65-F5344CB8AC3E}">
        <p14:creationId xmlns:p14="http://schemas.microsoft.com/office/powerpoint/2010/main" val="27102411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DD715-0502-0764-BDF5-5BC0C007745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9835254B-6F72-6031-D29D-744C24DC3C0A}"/>
              </a:ext>
            </a:extLst>
          </p:cNvPr>
          <p:cNvSpPr>
            <a:spLocks noGrp="1"/>
          </p:cNvSpPr>
          <p:nvPr>
            <p:ph idx="1"/>
          </p:nvPr>
        </p:nvSpPr>
        <p:spPr/>
        <p:txBody>
          <a:bodyPr>
            <a:normAutofit fontScale="92500" lnSpcReduction="10000"/>
          </a:bodyPr>
          <a:lstStyle/>
          <a:p>
            <a:r>
              <a:rPr lang="en-US" b="0" i="1" dirty="0">
                <a:effectLst/>
                <a:latin typeface="-apple-system"/>
              </a:rPr>
              <a:t>TRPO </a:t>
            </a:r>
            <a:r>
              <a:rPr lang="en-US" b="0" i="1" dirty="0">
                <a:effectLst/>
                <a:latin typeface="-apple-system"/>
                <a:sym typeface="Wingdings" panose="05000000000000000000" pitchFamily="2" charset="2"/>
              </a:rPr>
              <a:t> </a:t>
            </a:r>
            <a:r>
              <a:rPr lang="en-US" b="0" i="1" dirty="0">
                <a:effectLst/>
                <a:latin typeface="-apple-system"/>
                <a:sym typeface="Wingdings" panose="05000000000000000000" pitchFamily="2" charset="2"/>
                <a:hlinkClick r:id="rId2"/>
              </a:rPr>
              <a:t>https://youtu.be/CKaN5PgkSBc</a:t>
            </a:r>
            <a:r>
              <a:rPr lang="en-US" b="0" i="1" dirty="0">
                <a:effectLst/>
                <a:latin typeface="-apple-system"/>
                <a:sym typeface="Wingdings" panose="05000000000000000000" pitchFamily="2" charset="2"/>
              </a:rPr>
              <a:t> </a:t>
            </a:r>
            <a:endParaRPr lang="en-US" b="0" i="1" dirty="0">
              <a:effectLst/>
              <a:latin typeface="-apple-system"/>
            </a:endParaRPr>
          </a:p>
          <a:p>
            <a:r>
              <a:rPr lang="en-US" b="0" i="1" dirty="0">
                <a:effectLst/>
                <a:latin typeface="-apple-system"/>
              </a:rPr>
              <a:t>DQN-NAF </a:t>
            </a:r>
            <a:r>
              <a:rPr lang="en-US" b="0" i="1" dirty="0">
                <a:effectLst/>
                <a:latin typeface="-apple-system"/>
                <a:sym typeface="Wingdings" panose="05000000000000000000" pitchFamily="2" charset="2"/>
              </a:rPr>
              <a:t> </a:t>
            </a:r>
            <a:r>
              <a:rPr lang="en-US" b="0" i="1" dirty="0">
                <a:effectLst/>
                <a:latin typeface="-apple-system"/>
                <a:sym typeface="Wingdings" panose="05000000000000000000" pitchFamily="2" charset="2"/>
                <a:hlinkClick r:id="rId3"/>
              </a:rPr>
              <a:t>https://medium.com/analytics-vidhya/naf-normalized-advantage-function-dqn-for-continuous-control-tasks-b9dcb6ebeab8</a:t>
            </a:r>
            <a:r>
              <a:rPr lang="en-US" b="0" i="1" dirty="0">
                <a:effectLst/>
                <a:latin typeface="-apple-system"/>
                <a:sym typeface="Wingdings" panose="05000000000000000000" pitchFamily="2" charset="2"/>
              </a:rPr>
              <a:t> </a:t>
            </a:r>
            <a:endParaRPr lang="en-US" b="0" i="1" dirty="0">
              <a:effectLst/>
              <a:latin typeface="-apple-system"/>
            </a:endParaRPr>
          </a:p>
          <a:p>
            <a:r>
              <a:rPr lang="en-US" b="0" i="1" dirty="0">
                <a:effectLst/>
                <a:latin typeface="-apple-system"/>
              </a:rPr>
              <a:t>"Learning Hand-Eye Coordination for Robotic Grasping with Deep Learning and Large-Scale Data Collection" by Sergey Levine et al. This paper describes a framework for training a </a:t>
            </a:r>
            <a:r>
              <a:rPr lang="en-US" b="0" i="1" u="none" strike="noStrike" dirty="0">
                <a:effectLst/>
                <a:latin typeface="-apple-system"/>
              </a:rPr>
              <a:t>robotic arm</a:t>
            </a:r>
            <a:r>
              <a:rPr lang="en-US" b="0" i="1" dirty="0">
                <a:effectLst/>
                <a:latin typeface="-apple-system"/>
              </a:rPr>
              <a:t> to grasp objects using deep learning and large-scale data collection.</a:t>
            </a:r>
          </a:p>
          <a:p>
            <a:r>
              <a:rPr lang="en-US" b="0" i="1" dirty="0">
                <a:effectLst/>
                <a:latin typeface="-apple-system"/>
              </a:rPr>
              <a:t>"</a:t>
            </a:r>
            <a:r>
              <a:rPr lang="en-US" b="0" i="1" u="none" strike="noStrike" dirty="0">
                <a:effectLst/>
                <a:latin typeface="-apple-system"/>
              </a:rPr>
              <a:t>A Survey</a:t>
            </a:r>
            <a:r>
              <a:rPr lang="en-US" b="0" i="1" dirty="0">
                <a:effectLst/>
                <a:latin typeface="-apple-system"/>
              </a:rPr>
              <a:t> of Deep Learning for </a:t>
            </a:r>
            <a:r>
              <a:rPr lang="en-US" b="0" i="1" u="none" strike="noStrike" dirty="0">
                <a:effectLst/>
                <a:latin typeface="-apple-system"/>
              </a:rPr>
              <a:t>Scientific Discovery</a:t>
            </a:r>
            <a:r>
              <a:rPr lang="en-US" b="0" i="1" dirty="0">
                <a:effectLst/>
                <a:latin typeface="-apple-system"/>
              </a:rPr>
              <a:t>" by Prabhat. This survey provides an overview of deep learning applications in various scientific fields, including robotics.</a:t>
            </a:r>
          </a:p>
          <a:p>
            <a:r>
              <a:rPr lang="en-US" b="0" i="1" dirty="0">
                <a:effectLst/>
                <a:latin typeface="-apple-system"/>
              </a:rPr>
              <a:t>"</a:t>
            </a:r>
            <a:r>
              <a:rPr lang="en-US" b="0" i="1" u="none" strike="noStrike" dirty="0">
                <a:effectLst/>
                <a:latin typeface="-apple-system"/>
              </a:rPr>
              <a:t>Reinforcement Learning</a:t>
            </a:r>
            <a:r>
              <a:rPr lang="en-US" b="0" i="1" dirty="0">
                <a:effectLst/>
                <a:latin typeface="-apple-system"/>
              </a:rPr>
              <a:t>: An Introduction" by Richard S. Sutton and Andrew G. </a:t>
            </a:r>
            <a:r>
              <a:rPr lang="en-US" b="0" i="1" dirty="0" err="1">
                <a:effectLst/>
                <a:latin typeface="-apple-system"/>
              </a:rPr>
              <a:t>Barto</a:t>
            </a:r>
            <a:r>
              <a:rPr lang="en-US" b="0" i="1" dirty="0">
                <a:effectLst/>
                <a:latin typeface="-apple-system"/>
              </a:rPr>
              <a:t>. This book provides a comprehensive introduction to reinforcement learning, including its history, algorithms, and applications.</a:t>
            </a:r>
          </a:p>
        </p:txBody>
      </p:sp>
    </p:spTree>
    <p:extLst>
      <p:ext uri="{BB962C8B-B14F-4D97-AF65-F5344CB8AC3E}">
        <p14:creationId xmlns:p14="http://schemas.microsoft.com/office/powerpoint/2010/main" val="24285501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C4883-09C9-E26F-67D9-3686E54F6F67}"/>
              </a:ext>
            </a:extLst>
          </p:cNvPr>
          <p:cNvSpPr>
            <a:spLocks noGrp="1"/>
          </p:cNvSpPr>
          <p:nvPr>
            <p:ph type="title"/>
          </p:nvPr>
        </p:nvSpPr>
        <p:spPr>
          <a:xfrm>
            <a:off x="548640" y="950976"/>
            <a:ext cx="5547360" cy="1828798"/>
          </a:xfrm>
        </p:spPr>
        <p:txBody>
          <a:bodyPr>
            <a:normAutofit/>
          </a:bodyPr>
          <a:lstStyle/>
          <a:p>
            <a:r>
              <a:rPr lang="en-US" dirty="0"/>
              <a:t>Thank You !</a:t>
            </a:r>
          </a:p>
        </p:txBody>
      </p:sp>
      <p:sp>
        <p:nvSpPr>
          <p:cNvPr id="17" name="Content Placeholder 20">
            <a:extLst>
              <a:ext uri="{FF2B5EF4-FFF2-40B4-BE49-F238E27FC236}">
                <a16:creationId xmlns:a16="http://schemas.microsoft.com/office/drawing/2014/main" id="{88D9F9BB-08AC-4DDA-BFD1-DA29A99B622F}"/>
              </a:ext>
            </a:extLst>
          </p:cNvPr>
          <p:cNvSpPr>
            <a:spLocks noGrp="1"/>
          </p:cNvSpPr>
          <p:nvPr>
            <p:ph idx="1"/>
          </p:nvPr>
        </p:nvSpPr>
        <p:spPr>
          <a:xfrm>
            <a:off x="717061" y="5640324"/>
            <a:ext cx="1397489" cy="533400"/>
          </a:xfrm>
        </p:spPr>
        <p:txBody>
          <a:bodyPr>
            <a:normAutofit/>
          </a:bodyPr>
          <a:lstStyle/>
          <a:p>
            <a:pPr marL="0" indent="0">
              <a:buNone/>
            </a:pPr>
            <a:r>
              <a:rPr lang="en-US" dirty="0"/>
              <a:t>By OT3A</a:t>
            </a:r>
          </a:p>
        </p:txBody>
      </p:sp>
      <p:pic>
        <p:nvPicPr>
          <p:cNvPr id="10" name="Picture 9" descr="A white and blue robot&#10;&#10;Description automatically generated with low confidence">
            <a:extLst>
              <a:ext uri="{FF2B5EF4-FFF2-40B4-BE49-F238E27FC236}">
                <a16:creationId xmlns:a16="http://schemas.microsoft.com/office/drawing/2014/main" id="{2D84F889-C8BE-AB68-A3B6-A420BD61D4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0136" y="952500"/>
            <a:ext cx="3838641" cy="5118188"/>
          </a:xfrm>
          <a:prstGeom prst="rect">
            <a:avLst/>
          </a:prstGeom>
          <a:noFill/>
        </p:spPr>
      </p:pic>
      <p:sp>
        <p:nvSpPr>
          <p:cNvPr id="21" name="Slide Number Placeholder 5">
            <a:extLst>
              <a:ext uri="{FF2B5EF4-FFF2-40B4-BE49-F238E27FC236}">
                <a16:creationId xmlns:a16="http://schemas.microsoft.com/office/drawing/2014/main" id="{BB936915-9740-4DE1-9465-4DC7FD64274F}"/>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22</a:t>
            </a:fld>
            <a:endParaRPr lang="en-US" dirty="0"/>
          </a:p>
        </p:txBody>
      </p:sp>
    </p:spTree>
    <p:extLst>
      <p:ext uri="{BB962C8B-B14F-4D97-AF65-F5344CB8AC3E}">
        <p14:creationId xmlns:p14="http://schemas.microsoft.com/office/powerpoint/2010/main" val="2555405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C0571-81E5-6869-DFDB-CCE84B855415}"/>
              </a:ext>
            </a:extLst>
          </p:cNvPr>
          <p:cNvSpPr>
            <a:spLocks noGrp="1"/>
          </p:cNvSpPr>
          <p:nvPr>
            <p:ph type="title"/>
          </p:nvPr>
        </p:nvSpPr>
        <p:spPr/>
        <p:txBody>
          <a:bodyPr/>
          <a:lstStyle/>
          <a:p>
            <a:r>
              <a:rPr lang="en-US" dirty="0"/>
              <a:t>Intro.</a:t>
            </a:r>
          </a:p>
        </p:txBody>
      </p:sp>
      <p:sp>
        <p:nvSpPr>
          <p:cNvPr id="3" name="Content Placeholder 2">
            <a:extLst>
              <a:ext uri="{FF2B5EF4-FFF2-40B4-BE49-F238E27FC236}">
                <a16:creationId xmlns:a16="http://schemas.microsoft.com/office/drawing/2014/main" id="{169745C0-B5C4-127F-ED37-56FC4907FDD9}"/>
              </a:ext>
            </a:extLst>
          </p:cNvPr>
          <p:cNvSpPr>
            <a:spLocks noGrp="1"/>
          </p:cNvSpPr>
          <p:nvPr>
            <p:ph idx="1"/>
          </p:nvPr>
        </p:nvSpPr>
        <p:spPr>
          <a:xfrm>
            <a:off x="548641" y="2028826"/>
            <a:ext cx="8381350" cy="4029074"/>
          </a:xfrm>
        </p:spPr>
        <p:txBody>
          <a:bodyPr/>
          <a:lstStyle/>
          <a:p>
            <a:r>
              <a:rPr lang="en-US" dirty="0"/>
              <a:t>The paper "Robotic Arm Control and Task Training through Deep Reinforcement Learning" presents a framework for training a robotic arm to perform a variety of tasks using deep reinforcement learning. The authors propose a hierarchical approach to controlling the arm, with a high-level planner that generates task-specific goals and a low-level controller that executes the arm's movements. The system is trained using a combination of imitation learning and reinforcement learning, with the goal of enabling the arm to perform a wide range of tasks in real-world environments.</a:t>
            </a:r>
          </a:p>
        </p:txBody>
      </p:sp>
      <p:pic>
        <p:nvPicPr>
          <p:cNvPr id="6" name="Picture 5" descr="A white and blue robot&#10;&#10;Description automatically generated with low confidence">
            <a:extLst>
              <a:ext uri="{FF2B5EF4-FFF2-40B4-BE49-F238E27FC236}">
                <a16:creationId xmlns:a16="http://schemas.microsoft.com/office/drawing/2014/main" id="{1A091EE8-F437-F18D-DB6C-95D119DD35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26420" y="1954449"/>
            <a:ext cx="3394437" cy="4521132"/>
          </a:xfrm>
          <a:prstGeom prst="rect">
            <a:avLst/>
          </a:prstGeom>
        </p:spPr>
      </p:pic>
    </p:spTree>
    <p:extLst>
      <p:ext uri="{BB962C8B-B14F-4D97-AF65-F5344CB8AC3E}">
        <p14:creationId xmlns:p14="http://schemas.microsoft.com/office/powerpoint/2010/main" val="2952603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5FE4B-F578-FABA-AE68-AEB84A14510E}"/>
              </a:ext>
            </a:extLst>
          </p:cNvPr>
          <p:cNvSpPr>
            <a:spLocks noGrp="1"/>
          </p:cNvSpPr>
          <p:nvPr>
            <p:ph type="title"/>
          </p:nvPr>
        </p:nvSpPr>
        <p:spPr>
          <a:xfrm>
            <a:off x="548640" y="950976"/>
            <a:ext cx="5547360" cy="1828798"/>
          </a:xfrm>
        </p:spPr>
        <p:txBody>
          <a:bodyPr>
            <a:normAutofit/>
          </a:bodyPr>
          <a:lstStyle/>
          <a:p>
            <a:r>
              <a:rPr lang="en-US" dirty="0"/>
              <a:t>Idea</a:t>
            </a:r>
          </a:p>
        </p:txBody>
      </p:sp>
      <p:sp>
        <p:nvSpPr>
          <p:cNvPr id="3" name="Content Placeholder 2">
            <a:extLst>
              <a:ext uri="{FF2B5EF4-FFF2-40B4-BE49-F238E27FC236}">
                <a16:creationId xmlns:a16="http://schemas.microsoft.com/office/drawing/2014/main" id="{ACF676AE-69EC-08E7-FA6F-B1B415588EA0}"/>
              </a:ext>
            </a:extLst>
          </p:cNvPr>
          <p:cNvSpPr>
            <a:spLocks noGrp="1"/>
          </p:cNvSpPr>
          <p:nvPr>
            <p:ph idx="1"/>
          </p:nvPr>
        </p:nvSpPr>
        <p:spPr>
          <a:xfrm>
            <a:off x="548640" y="2085165"/>
            <a:ext cx="7493490" cy="3210736"/>
          </a:xfrm>
        </p:spPr>
        <p:txBody>
          <a:bodyPr>
            <a:normAutofit/>
          </a:bodyPr>
          <a:lstStyle/>
          <a:p>
            <a:pPr>
              <a:lnSpc>
                <a:spcPct val="110000"/>
              </a:lnSpc>
            </a:pPr>
            <a:r>
              <a:rPr lang="en-US" dirty="0"/>
              <a:t>The authors use a combination of imitation learning and reinforcement learning to train the arm. In imitation learning, the arm learns by observing human demonstrations and trying to replicate them. In reinforcement learning, the arm learns by receiving rewards for completing tasks. The authors also use a hierarchical approach to control the arm, with a high-level planner that generates task-specific goals and a low-level controller that executes the arm's movements.</a:t>
            </a:r>
          </a:p>
        </p:txBody>
      </p:sp>
      <p:sp>
        <p:nvSpPr>
          <p:cNvPr id="13" name="Slide Number Placeholder 5">
            <a:extLst>
              <a:ext uri="{FF2B5EF4-FFF2-40B4-BE49-F238E27FC236}">
                <a16:creationId xmlns:a16="http://schemas.microsoft.com/office/drawing/2014/main" id="{BB936915-9740-4DE1-9465-4DC7FD64274F}"/>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4</a:t>
            </a:fld>
            <a:endParaRPr lang="en-US" dirty="0"/>
          </a:p>
        </p:txBody>
      </p:sp>
      <p:pic>
        <p:nvPicPr>
          <p:cNvPr id="5" name="Content Placeholder 5" descr="A picture containing automaton, cartoon, robot&#10;&#10;Description automatically generated">
            <a:extLst>
              <a:ext uri="{FF2B5EF4-FFF2-40B4-BE49-F238E27FC236}">
                <a16:creationId xmlns:a16="http://schemas.microsoft.com/office/drawing/2014/main" id="{9CE41FD3-2348-0A51-5F2B-11880077EFFD}"/>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385243" y="1702507"/>
            <a:ext cx="3806757" cy="4468578"/>
          </a:xfrm>
          <a:prstGeom prst="rect">
            <a:avLst/>
          </a:prstGeom>
        </p:spPr>
      </p:pic>
    </p:spTree>
    <p:extLst>
      <p:ext uri="{BB962C8B-B14F-4D97-AF65-F5344CB8AC3E}">
        <p14:creationId xmlns:p14="http://schemas.microsoft.com/office/powerpoint/2010/main" val="3292329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42F7A-7DC8-2317-2657-C15C50966DAE}"/>
              </a:ext>
            </a:extLst>
          </p:cNvPr>
          <p:cNvSpPr>
            <a:spLocks noGrp="1"/>
          </p:cNvSpPr>
          <p:nvPr>
            <p:ph type="title"/>
          </p:nvPr>
        </p:nvSpPr>
        <p:spPr>
          <a:xfrm>
            <a:off x="548639" y="950976"/>
            <a:ext cx="5880735" cy="677799"/>
          </a:xfrm>
        </p:spPr>
        <p:txBody>
          <a:bodyPr>
            <a:normAutofit/>
          </a:bodyPr>
          <a:lstStyle/>
          <a:p>
            <a:r>
              <a:rPr lang="en-US" dirty="0"/>
              <a:t>The Goal &amp; Robot Platform</a:t>
            </a:r>
          </a:p>
        </p:txBody>
      </p:sp>
      <p:sp>
        <p:nvSpPr>
          <p:cNvPr id="3" name="Content Placeholder 2">
            <a:extLst>
              <a:ext uri="{FF2B5EF4-FFF2-40B4-BE49-F238E27FC236}">
                <a16:creationId xmlns:a16="http://schemas.microsoft.com/office/drawing/2014/main" id="{19FDF8D5-D8E5-5671-2B9A-67BA415AB019}"/>
              </a:ext>
            </a:extLst>
          </p:cNvPr>
          <p:cNvSpPr>
            <a:spLocks noGrp="1"/>
          </p:cNvSpPr>
          <p:nvPr>
            <p:ph idx="1"/>
          </p:nvPr>
        </p:nvSpPr>
        <p:spPr>
          <a:xfrm>
            <a:off x="548639" y="1920234"/>
            <a:ext cx="6033135" cy="4213866"/>
          </a:xfrm>
        </p:spPr>
        <p:txBody>
          <a:bodyPr>
            <a:normAutofit/>
          </a:bodyPr>
          <a:lstStyle/>
          <a:p>
            <a:r>
              <a:rPr lang="en-US" sz="1600" b="0" i="0" dirty="0">
                <a:effectLst/>
              </a:rPr>
              <a:t>The goal is to enable </a:t>
            </a:r>
            <a:r>
              <a:rPr lang="en-US" sz="1600" b="1" i="0" dirty="0">
                <a:solidFill>
                  <a:schemeClr val="accent1"/>
                </a:solidFill>
                <a:effectLst/>
              </a:rPr>
              <a:t>the robotic arm </a:t>
            </a:r>
            <a:r>
              <a:rPr lang="en-US" sz="1600" b="0" i="0" dirty="0">
                <a:effectLst/>
              </a:rPr>
              <a:t>to perform a wide range of tasks with high accuracy and efficiency, without the need for task-specific programming or manual calibration.</a:t>
            </a:r>
          </a:p>
          <a:p>
            <a:r>
              <a:rPr lang="en-US" sz="1600" b="0" i="0" dirty="0">
                <a:effectLst/>
              </a:rPr>
              <a:t>The proposed method involves using a DRL-based controller to learn a policy that maps the current state of the robotic arm to an optimal control action. The DRL-based controller interacts with the environment and receives a </a:t>
            </a:r>
            <a:r>
              <a:rPr lang="en-US" sz="1600" b="0" i="0" u="none" strike="noStrike" dirty="0">
                <a:effectLst/>
              </a:rPr>
              <a:t>reward signal</a:t>
            </a:r>
            <a:r>
              <a:rPr lang="en-US" sz="1600" b="0" i="0" dirty="0">
                <a:effectLst/>
              </a:rPr>
              <a:t> based on the success of the task. The reward signal is used to update the policy, allowing the controller to learn from experience and improve its performance over time.</a:t>
            </a:r>
            <a:endParaRPr lang="en-US" sz="1600" dirty="0"/>
          </a:p>
        </p:txBody>
      </p:sp>
      <p:pic>
        <p:nvPicPr>
          <p:cNvPr id="5" name="Picture 4" descr="A picture containing toy, LEGO, indoor, chessman&#10;&#10;Description automatically generated">
            <a:extLst>
              <a:ext uri="{FF2B5EF4-FFF2-40B4-BE49-F238E27FC236}">
                <a16:creationId xmlns:a16="http://schemas.microsoft.com/office/drawing/2014/main" id="{915F5A48-79C3-7061-85D0-96A8795DE4D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747404" y="1920234"/>
            <a:ext cx="4804105" cy="3182719"/>
          </a:xfrm>
          <a:prstGeom prst="rect">
            <a:avLst/>
          </a:prstGeom>
          <a:ln>
            <a:noFill/>
          </a:ln>
          <a:effectLst>
            <a:outerShdw blurRad="190500" algn="tl" rotWithShape="0">
              <a:srgbClr val="000000">
                <a:alpha val="70000"/>
              </a:srgbClr>
            </a:outerShdw>
          </a:effectLst>
        </p:spPr>
      </p:pic>
      <p:sp>
        <p:nvSpPr>
          <p:cNvPr id="15" name="Slide Number Placeholder 5">
            <a:extLst>
              <a:ext uri="{FF2B5EF4-FFF2-40B4-BE49-F238E27FC236}">
                <a16:creationId xmlns:a16="http://schemas.microsoft.com/office/drawing/2014/main" id="{BB936915-9740-4DE1-9465-4DC7FD64274F}"/>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5</a:t>
            </a:fld>
            <a:endParaRPr lang="en-US" dirty="0"/>
          </a:p>
        </p:txBody>
      </p:sp>
    </p:spTree>
    <p:extLst>
      <p:ext uri="{BB962C8B-B14F-4D97-AF65-F5344CB8AC3E}">
        <p14:creationId xmlns:p14="http://schemas.microsoft.com/office/powerpoint/2010/main" val="898106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C0571-81E5-6869-DFDB-CCE84B855415}"/>
              </a:ext>
            </a:extLst>
          </p:cNvPr>
          <p:cNvSpPr>
            <a:spLocks noGrp="1"/>
          </p:cNvSpPr>
          <p:nvPr>
            <p:ph type="title"/>
          </p:nvPr>
        </p:nvSpPr>
        <p:spPr/>
        <p:txBody>
          <a:bodyPr/>
          <a:lstStyle/>
          <a:p>
            <a:r>
              <a:rPr lang="en-US" dirty="0"/>
              <a:t>Algorithms</a:t>
            </a:r>
          </a:p>
        </p:txBody>
      </p:sp>
      <p:sp>
        <p:nvSpPr>
          <p:cNvPr id="3" name="Content Placeholder 2">
            <a:extLst>
              <a:ext uri="{FF2B5EF4-FFF2-40B4-BE49-F238E27FC236}">
                <a16:creationId xmlns:a16="http://schemas.microsoft.com/office/drawing/2014/main" id="{169745C0-B5C4-127F-ED37-56FC4907FDD9}"/>
              </a:ext>
            </a:extLst>
          </p:cNvPr>
          <p:cNvSpPr>
            <a:spLocks noGrp="1"/>
          </p:cNvSpPr>
          <p:nvPr>
            <p:ph idx="1"/>
          </p:nvPr>
        </p:nvSpPr>
        <p:spPr>
          <a:xfrm>
            <a:off x="548641" y="2028826"/>
            <a:ext cx="8381350" cy="4029074"/>
          </a:xfrm>
        </p:spPr>
        <p:txBody>
          <a:bodyPr/>
          <a:lstStyle/>
          <a:p>
            <a:r>
              <a:rPr lang="en-US" dirty="0"/>
              <a:t>The paper presents a comparison of four </a:t>
            </a:r>
            <a:r>
              <a:rPr lang="en-US" b="1" dirty="0">
                <a:solidFill>
                  <a:schemeClr val="accent1"/>
                </a:solidFill>
              </a:rPr>
              <a:t>deep reinforcement learning (DRL)</a:t>
            </a:r>
            <a:r>
              <a:rPr lang="en-US" dirty="0"/>
              <a:t> algorithms for robotic arm control: </a:t>
            </a:r>
          </a:p>
          <a:p>
            <a:pPr marL="617220" lvl="1" indent="-342900">
              <a:buFont typeface="+mj-lt"/>
              <a:buAutoNum type="arabicPeriod"/>
            </a:pPr>
            <a:r>
              <a:rPr lang="en-US" dirty="0"/>
              <a:t>Trust Region Policy Optimization (TRPO),</a:t>
            </a:r>
          </a:p>
          <a:p>
            <a:pPr marL="617220" lvl="1" indent="-342900">
              <a:buFont typeface="+mj-lt"/>
              <a:buAutoNum type="arabicPeriod"/>
            </a:pPr>
            <a:r>
              <a:rPr lang="en-US" dirty="0"/>
              <a:t>Deep Q-Network with Normalized Advantage Functions (DQN-NAF), </a:t>
            </a:r>
          </a:p>
          <a:p>
            <a:pPr marL="617220" lvl="1" indent="-342900">
              <a:buFont typeface="+mj-lt"/>
              <a:buAutoNum type="arabicPeriod"/>
            </a:pPr>
            <a:r>
              <a:rPr lang="en-US" dirty="0"/>
              <a:t>Deep Deterministic Policy Gradient (DDPG),</a:t>
            </a:r>
          </a:p>
          <a:p>
            <a:pPr marL="617220" lvl="1" indent="-342900">
              <a:buFont typeface="+mj-lt"/>
              <a:buAutoNum type="arabicPeriod"/>
            </a:pPr>
            <a:r>
              <a:rPr lang="en-US" dirty="0"/>
              <a:t>Vanilla Policy Gradient (VPG). </a:t>
            </a:r>
          </a:p>
          <a:p>
            <a:pPr lvl="1"/>
            <a:endParaRPr lang="en-US" dirty="0"/>
          </a:p>
          <a:p>
            <a:pPr marL="274320" lvl="1" indent="0">
              <a:buNone/>
            </a:pPr>
            <a:r>
              <a:rPr lang="en-US" dirty="0"/>
              <a:t>The authors evaluate the algorithms on two tasks: reaching a random target pose and pick-and-place.</a:t>
            </a:r>
          </a:p>
          <a:p>
            <a:endParaRPr lang="en-US" dirty="0"/>
          </a:p>
        </p:txBody>
      </p:sp>
      <p:pic>
        <p:nvPicPr>
          <p:cNvPr id="4" name="Content Placeholder 5" descr="A picture containing automaton, cartoon, robot&#10;&#10;Description automatically generated">
            <a:extLst>
              <a:ext uri="{FF2B5EF4-FFF2-40B4-BE49-F238E27FC236}">
                <a16:creationId xmlns:a16="http://schemas.microsoft.com/office/drawing/2014/main" id="{08095F4C-7FD5-32EA-C05A-C56289D40A78}"/>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865139" y="2265835"/>
            <a:ext cx="3326861" cy="3905250"/>
          </a:xfrm>
          <a:prstGeom prst="rect">
            <a:avLst/>
          </a:prstGeom>
        </p:spPr>
      </p:pic>
    </p:spTree>
    <p:extLst>
      <p:ext uri="{BB962C8B-B14F-4D97-AF65-F5344CB8AC3E}">
        <p14:creationId xmlns:p14="http://schemas.microsoft.com/office/powerpoint/2010/main" val="3290341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25C8D-8752-4E5D-4CDF-AA31644C1A03}"/>
              </a:ext>
            </a:extLst>
          </p:cNvPr>
          <p:cNvSpPr>
            <a:spLocks noGrp="1"/>
          </p:cNvSpPr>
          <p:nvPr>
            <p:ph type="title"/>
          </p:nvPr>
        </p:nvSpPr>
        <p:spPr/>
        <p:txBody>
          <a:bodyPr/>
          <a:lstStyle/>
          <a:p>
            <a:r>
              <a:rPr lang="en-US" dirty="0"/>
              <a:t>definitions</a:t>
            </a:r>
          </a:p>
        </p:txBody>
      </p:sp>
      <p:sp>
        <p:nvSpPr>
          <p:cNvPr id="3" name="Content Placeholder 2">
            <a:extLst>
              <a:ext uri="{FF2B5EF4-FFF2-40B4-BE49-F238E27FC236}">
                <a16:creationId xmlns:a16="http://schemas.microsoft.com/office/drawing/2014/main" id="{E55B2D86-9B6F-F2D6-BB9B-E300EC80E741}"/>
              </a:ext>
            </a:extLst>
          </p:cNvPr>
          <p:cNvSpPr>
            <a:spLocks noGrp="1"/>
          </p:cNvSpPr>
          <p:nvPr>
            <p:ph idx="1"/>
          </p:nvPr>
        </p:nvSpPr>
        <p:spPr>
          <a:xfrm>
            <a:off x="548641" y="2028826"/>
            <a:ext cx="7395209" cy="4029074"/>
          </a:xfrm>
        </p:spPr>
        <p:txBody>
          <a:bodyPr/>
          <a:lstStyle/>
          <a:p>
            <a:r>
              <a:rPr lang="en-US" b="1" dirty="0">
                <a:solidFill>
                  <a:schemeClr val="accent1"/>
                </a:solidFill>
              </a:rPr>
              <a:t>TRPO</a:t>
            </a:r>
            <a:r>
              <a:rPr lang="en-US" dirty="0">
                <a:solidFill>
                  <a:schemeClr val="accent1"/>
                </a:solidFill>
              </a:rPr>
              <a:t> </a:t>
            </a:r>
            <a:r>
              <a:rPr lang="en-US" dirty="0">
                <a:solidFill>
                  <a:schemeClr val="accent1"/>
                </a:solidFill>
                <a:sym typeface="Wingdings" panose="05000000000000000000" pitchFamily="2" charset="2"/>
              </a:rPr>
              <a:t> </a:t>
            </a:r>
            <a:r>
              <a:rPr lang="en-US" dirty="0"/>
              <a:t>is a policy gradient algorithm that uses a trust region to constrain the policy updates.</a:t>
            </a:r>
          </a:p>
          <a:p>
            <a:r>
              <a:rPr lang="en-US" b="1" dirty="0">
                <a:solidFill>
                  <a:schemeClr val="accent1"/>
                </a:solidFill>
              </a:rPr>
              <a:t>DQN-NAF</a:t>
            </a:r>
            <a:r>
              <a:rPr lang="en-US" dirty="0">
                <a:solidFill>
                  <a:schemeClr val="accent1"/>
                </a:solidFill>
              </a:rPr>
              <a:t> </a:t>
            </a:r>
            <a:r>
              <a:rPr lang="en-US" dirty="0">
                <a:solidFill>
                  <a:schemeClr val="accent1"/>
                </a:solidFill>
                <a:sym typeface="Wingdings" panose="05000000000000000000" pitchFamily="2" charset="2"/>
              </a:rPr>
              <a:t></a:t>
            </a:r>
            <a:r>
              <a:rPr lang="en-US" dirty="0">
                <a:solidFill>
                  <a:schemeClr val="accent1"/>
                </a:solidFill>
              </a:rPr>
              <a:t> </a:t>
            </a:r>
            <a:r>
              <a:rPr lang="en-US" dirty="0"/>
              <a:t>is a Q-learning algorithm that uses normalized advantage functions to improve the stability of learning.</a:t>
            </a:r>
          </a:p>
          <a:p>
            <a:r>
              <a:rPr lang="en-US" b="1" dirty="0">
                <a:solidFill>
                  <a:schemeClr val="accent1"/>
                </a:solidFill>
              </a:rPr>
              <a:t>DDPG</a:t>
            </a:r>
            <a:r>
              <a:rPr lang="en-US" dirty="0">
                <a:solidFill>
                  <a:schemeClr val="accent1"/>
                </a:solidFill>
              </a:rPr>
              <a:t> </a:t>
            </a:r>
            <a:r>
              <a:rPr lang="en-US" dirty="0">
                <a:solidFill>
                  <a:schemeClr val="accent1"/>
                </a:solidFill>
                <a:sym typeface="Wingdings" panose="05000000000000000000" pitchFamily="2" charset="2"/>
              </a:rPr>
              <a:t> </a:t>
            </a:r>
            <a:r>
              <a:rPr lang="en-US" dirty="0"/>
              <a:t>is an actor-critic algorithm that uses a deterministic policy and a critic to estimate the value function. </a:t>
            </a:r>
          </a:p>
          <a:p>
            <a:r>
              <a:rPr lang="en-US" b="1" dirty="0">
                <a:solidFill>
                  <a:schemeClr val="accent1"/>
                </a:solidFill>
              </a:rPr>
              <a:t>VPG </a:t>
            </a:r>
            <a:r>
              <a:rPr lang="en-US" dirty="0">
                <a:solidFill>
                  <a:schemeClr val="accent1"/>
                </a:solidFill>
                <a:sym typeface="Wingdings" panose="05000000000000000000" pitchFamily="2" charset="2"/>
              </a:rPr>
              <a:t></a:t>
            </a:r>
            <a:r>
              <a:rPr lang="en-US" dirty="0">
                <a:solidFill>
                  <a:schemeClr val="accent1"/>
                </a:solidFill>
              </a:rPr>
              <a:t> </a:t>
            </a:r>
            <a:r>
              <a:rPr lang="en-US" dirty="0"/>
              <a:t>is a policy gradient algorithm that uses the REINFORCE algorithm to update the policy.</a:t>
            </a:r>
          </a:p>
        </p:txBody>
      </p:sp>
      <p:graphicFrame>
        <p:nvGraphicFramePr>
          <p:cNvPr id="6" name="Diagram 5">
            <a:extLst>
              <a:ext uri="{FF2B5EF4-FFF2-40B4-BE49-F238E27FC236}">
                <a16:creationId xmlns:a16="http://schemas.microsoft.com/office/drawing/2014/main" id="{36CA0605-D254-1E70-A9DF-F834E4F6E28F}"/>
              </a:ext>
            </a:extLst>
          </p:cNvPr>
          <p:cNvGraphicFramePr/>
          <p:nvPr>
            <p:extLst>
              <p:ext uri="{D42A27DB-BD31-4B8C-83A1-F6EECF244321}">
                <p14:modId xmlns:p14="http://schemas.microsoft.com/office/powerpoint/2010/main" val="3060566075"/>
              </p:ext>
            </p:extLst>
          </p:nvPr>
        </p:nvGraphicFramePr>
        <p:xfrm>
          <a:off x="8093075" y="1540341"/>
          <a:ext cx="4003675" cy="4366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25908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0EF6B-E32A-74FC-F2E6-032FD2508035}"/>
              </a:ext>
            </a:extLst>
          </p:cNvPr>
          <p:cNvSpPr>
            <a:spLocks noGrp="1"/>
          </p:cNvSpPr>
          <p:nvPr>
            <p:ph type="title"/>
          </p:nvPr>
        </p:nvSpPr>
        <p:spPr>
          <a:xfrm>
            <a:off x="1244283" y="2270950"/>
            <a:ext cx="6299835" cy="2316099"/>
          </a:xfrm>
        </p:spPr>
        <p:txBody>
          <a:bodyPr>
            <a:normAutofit/>
          </a:bodyPr>
          <a:lstStyle/>
          <a:p>
            <a:pPr algn="ctr"/>
            <a:r>
              <a:rPr lang="en-US" dirty="0"/>
              <a:t>Here are some additional details about the four DRL algorithms that were evaluated in the paper</a:t>
            </a:r>
          </a:p>
        </p:txBody>
      </p:sp>
      <p:graphicFrame>
        <p:nvGraphicFramePr>
          <p:cNvPr id="4" name="Diagram 3">
            <a:extLst>
              <a:ext uri="{FF2B5EF4-FFF2-40B4-BE49-F238E27FC236}">
                <a16:creationId xmlns:a16="http://schemas.microsoft.com/office/drawing/2014/main" id="{3255B7C4-3EE7-2392-A0EC-CB9FC3AC5208}"/>
              </a:ext>
            </a:extLst>
          </p:cNvPr>
          <p:cNvGraphicFramePr/>
          <p:nvPr>
            <p:extLst>
              <p:ext uri="{D42A27DB-BD31-4B8C-83A1-F6EECF244321}">
                <p14:modId xmlns:p14="http://schemas.microsoft.com/office/powerpoint/2010/main" val="2584036397"/>
              </p:ext>
            </p:extLst>
          </p:nvPr>
        </p:nvGraphicFramePr>
        <p:xfrm>
          <a:off x="7797800" y="1406991"/>
          <a:ext cx="4003675" cy="43666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0602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1- Trust Region Policy Optimization (TRPO)</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41" y="2028826"/>
            <a:ext cx="4566284" cy="4029074"/>
          </a:xfrm>
        </p:spPr>
        <p:txBody>
          <a:bodyPr/>
          <a:lstStyle/>
          <a:p>
            <a:r>
              <a:rPr lang="en-US" dirty="0"/>
              <a:t>is a policy gradient algorithm that uses a trust region to constrain policy updates. This helps to prevent the policy from diverging during training.</a:t>
            </a:r>
          </a:p>
        </p:txBody>
      </p:sp>
      <p:pic>
        <p:nvPicPr>
          <p:cNvPr id="5" name="Picture 4" descr="A picture containing text, font, screenshot, number&#10;&#10;Description automatically generated">
            <a:extLst>
              <a:ext uri="{FF2B5EF4-FFF2-40B4-BE49-F238E27FC236}">
                <a16:creationId xmlns:a16="http://schemas.microsoft.com/office/drawing/2014/main" id="{99C3B8AD-2AC7-BA9C-A28A-37F99510AB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7077" y="1688671"/>
            <a:ext cx="4220811" cy="4478178"/>
          </a:xfrm>
          <a:prstGeom prst="rect">
            <a:avLst/>
          </a:prstGeom>
        </p:spPr>
      </p:pic>
    </p:spTree>
    <p:extLst>
      <p:ext uri="{BB962C8B-B14F-4D97-AF65-F5344CB8AC3E}">
        <p14:creationId xmlns:p14="http://schemas.microsoft.com/office/powerpoint/2010/main" val="63425147"/>
      </p:ext>
    </p:extLst>
  </p:cSld>
  <p:clrMapOvr>
    <a:masterClrMapping/>
  </p:clrMapOvr>
</p:sld>
</file>

<file path=ppt/theme/theme1.xml><?xml version="1.0" encoding="utf-8"?>
<a:theme xmlns:a="http://schemas.openxmlformats.org/drawingml/2006/main" name="TribuneVTI">
  <a:themeElements>
    <a:clrScheme name="AnalogousFromLightSeedRightStep">
      <a:dk1>
        <a:srgbClr val="000000"/>
      </a:dk1>
      <a:lt1>
        <a:srgbClr val="FFFFFF"/>
      </a:lt1>
      <a:dk2>
        <a:srgbClr val="243241"/>
      </a:dk2>
      <a:lt2>
        <a:srgbClr val="E8E2E5"/>
      </a:lt2>
      <a:accent1>
        <a:srgbClr val="81AA96"/>
      </a:accent1>
      <a:accent2>
        <a:srgbClr val="74A9A5"/>
      </a:accent2>
      <a:accent3>
        <a:srgbClr val="81A7BB"/>
      </a:accent3>
      <a:accent4>
        <a:srgbClr val="7F8DBA"/>
      </a:accent4>
      <a:accent5>
        <a:srgbClr val="9F96C6"/>
      </a:accent5>
      <a:accent6>
        <a:srgbClr val="A27FBA"/>
      </a:accent6>
      <a:hlink>
        <a:srgbClr val="AE698B"/>
      </a:hlink>
      <a:folHlink>
        <a:srgbClr val="7F7F7F"/>
      </a:folHlink>
    </a:clrScheme>
    <a:fontScheme name="Amasis-Univers">
      <a:majorFont>
        <a:latin typeface="Amasis MT Pro Medium"/>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ibuneVTI" id="{4D84C650-59FC-4F6B-ADA6-B11C508FF6CE}" vid="{0E07EAE6-ACBC-4250-8522-FC108A45043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1890</TotalTime>
  <Words>1443</Words>
  <Application>Microsoft Macintosh PowerPoint</Application>
  <PresentationFormat>Widescreen</PresentationFormat>
  <Paragraphs>103</Paragraphs>
  <Slides>22</Slides>
  <Notes>1</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-apple-system</vt:lpstr>
      <vt:lpstr>Amasis MT Pro Medium</vt:lpstr>
      <vt:lpstr>Arial</vt:lpstr>
      <vt:lpstr>Calibri</vt:lpstr>
      <vt:lpstr>CMR8</vt:lpstr>
      <vt:lpstr>Google Sans</vt:lpstr>
      <vt:lpstr>NimbusRomNo9L-Medi</vt:lpstr>
      <vt:lpstr>NimbusRomNo9L-Regu</vt:lpstr>
      <vt:lpstr>Univers Light</vt:lpstr>
      <vt:lpstr>TribuneVTI</vt:lpstr>
      <vt:lpstr>Robotic Arm Control and Task Training through Deep Reinforcement Learning</vt:lpstr>
      <vt:lpstr>Team Members: </vt:lpstr>
      <vt:lpstr>Intro.</vt:lpstr>
      <vt:lpstr>Idea</vt:lpstr>
      <vt:lpstr>The Goal &amp; Robot Platform</vt:lpstr>
      <vt:lpstr>Algorithms</vt:lpstr>
      <vt:lpstr>definitions</vt:lpstr>
      <vt:lpstr>Here are some additional details about the four DRL algorithms that were evaluated in the paper</vt:lpstr>
      <vt:lpstr>1- Trust Region Policy Optimization (TRPO)</vt:lpstr>
      <vt:lpstr>2- Deep Q-Network with Normalized Advantage Functions (DQN-NAF)</vt:lpstr>
      <vt:lpstr>3- Deep Deterministic Policy Gradient (DDPG)</vt:lpstr>
      <vt:lpstr>4- Vanilla Policy Gradient (VPG)</vt:lpstr>
      <vt:lpstr>System Architecture</vt:lpstr>
      <vt:lpstr>Sensors and Data:</vt:lpstr>
      <vt:lpstr>Applications</vt:lpstr>
      <vt:lpstr>PowerPoint Presentation</vt:lpstr>
      <vt:lpstr>Experiments</vt:lpstr>
      <vt:lpstr>Example:</vt:lpstr>
      <vt:lpstr>Results</vt:lpstr>
      <vt:lpstr>Results</vt:lpstr>
      <vt:lpstr>References: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Robotic Arm Control and Task Training through Deep Reinforcement Learning</dc:title>
  <dc:creator>اسامه عنتر محمد عفيفي</dc:creator>
  <cp:lastModifiedBy>ادهم محمد توفيق محمد عبد ربه</cp:lastModifiedBy>
  <cp:revision>7</cp:revision>
  <dcterms:created xsi:type="dcterms:W3CDTF">2023-05-15T18:51:46Z</dcterms:created>
  <dcterms:modified xsi:type="dcterms:W3CDTF">2023-05-21T23:51:14Z</dcterms:modified>
</cp:coreProperties>
</file>

<file path=docProps/thumbnail.jpeg>
</file>